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6858000" cy="9144000"/>
  <p:embeddedFontLst>
    <p:embeddedFont>
      <p:font typeface="Quattrocento Sans"/>
      <p:regular r:id="rId58"/>
      <p:bold r:id="rId59"/>
      <p:italic r:id="rId60"/>
      <p:boldItalic r:id="rId61"/>
    </p:embeddedFont>
    <p:embeddedFont>
      <p:font typeface="Arial Black"/>
      <p:regular r:id="rId62"/>
    </p:embeddedFont>
    <p:embeddedFont>
      <p:font typeface="Libre Franklin Thin"/>
      <p:regular r:id="rId63"/>
      <p:bold r:id="rId64"/>
      <p:italic r:id="rId65"/>
      <p:boldItalic r:id="rId66"/>
    </p:embeddedFont>
    <p:embeddedFont>
      <p:font typeface="Century Gothic"/>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582CB0-AD41-4711-9C1C-0C94B3019A42}">
  <a:tblStyle styleId="{94582CB0-AD41-4711-9C1C-0C94B3019A42}"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ECE7"/>
          </a:solidFill>
        </a:fill>
      </a:tcStyle>
    </a:wholeTbl>
    <a:band1H>
      <a:tcTxStyle/>
      <a:tcStyle>
        <a:fill>
          <a:solidFill>
            <a:srgbClr val="FFD7CB"/>
          </a:solidFill>
        </a:fill>
      </a:tcStyle>
    </a:band1H>
    <a:band2H>
      <a:tcTxStyle/>
    </a:band2H>
    <a:band1V>
      <a:tcTxStyle/>
      <a:tcStyle>
        <a:fill>
          <a:solidFill>
            <a:srgbClr val="FFD7CB"/>
          </a:solidFill>
        </a:fill>
      </a:tcStyle>
    </a:band1V>
    <a:band2V>
      <a:tcTxStyle/>
    </a:band2V>
    <a:lastCol>
      <a:tcTxStyle b="on" i="off">
        <a:font>
          <a:latin typeface="Century Gothic"/>
          <a:ea typeface="Century Gothic"/>
          <a:cs typeface="Century Gothic"/>
        </a:font>
        <a:schemeClr val="lt1"/>
      </a:tcTxStyle>
      <a:tcStyle>
        <a:fill>
          <a:solidFill>
            <a:schemeClr val="accent2"/>
          </a:solidFill>
        </a:fill>
      </a:tcStyle>
    </a:lastCol>
    <a:firstCol>
      <a:tcTxStyle b="on" i="off">
        <a:font>
          <a:latin typeface="Century Gothic"/>
          <a:ea typeface="Century Gothic"/>
          <a:cs typeface="Century Gothic"/>
        </a:font>
        <a:schemeClr val="lt1"/>
      </a:tcTxStyle>
      <a:tcStyle>
        <a:fill>
          <a:solidFill>
            <a:schemeClr val="accent2"/>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CenturyGothic-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ialBlack-regular.fntdata"/><Relationship Id="rId61" Type="http://schemas.openxmlformats.org/officeDocument/2006/relationships/font" Target="fonts/QuattrocentoSans-boldItalic.fntdata"/><Relationship Id="rId20" Type="http://schemas.openxmlformats.org/officeDocument/2006/relationships/slide" Target="slides/slide14.xml"/><Relationship Id="rId64" Type="http://schemas.openxmlformats.org/officeDocument/2006/relationships/font" Target="fonts/LibreFranklinThin-bold.fntdata"/><Relationship Id="rId63" Type="http://schemas.openxmlformats.org/officeDocument/2006/relationships/font" Target="fonts/LibreFranklinThin-regular.fntdata"/><Relationship Id="rId22" Type="http://schemas.openxmlformats.org/officeDocument/2006/relationships/slide" Target="slides/slide16.xml"/><Relationship Id="rId66" Type="http://schemas.openxmlformats.org/officeDocument/2006/relationships/font" Target="fonts/LibreFranklinThin-boldItalic.fntdata"/><Relationship Id="rId21" Type="http://schemas.openxmlformats.org/officeDocument/2006/relationships/slide" Target="slides/slide15.xml"/><Relationship Id="rId65" Type="http://schemas.openxmlformats.org/officeDocument/2006/relationships/font" Target="fonts/LibreFranklinThin-italic.fntdata"/><Relationship Id="rId24" Type="http://schemas.openxmlformats.org/officeDocument/2006/relationships/slide" Target="slides/slide18.xml"/><Relationship Id="rId68" Type="http://schemas.openxmlformats.org/officeDocument/2006/relationships/font" Target="fonts/CenturyGothic-bold.fntdata"/><Relationship Id="rId23" Type="http://schemas.openxmlformats.org/officeDocument/2006/relationships/slide" Target="slides/slide17.xml"/><Relationship Id="rId67" Type="http://schemas.openxmlformats.org/officeDocument/2006/relationships/font" Target="fonts/CenturyGothic-regular.fntdata"/><Relationship Id="rId60" Type="http://schemas.openxmlformats.org/officeDocument/2006/relationships/font" Target="fonts/QuattrocentoSans-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enturyGothic-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QuattrocentoSans-bold.fntdata"/><Relationship Id="rId14" Type="http://schemas.openxmlformats.org/officeDocument/2006/relationships/slide" Target="slides/slide8.xml"/><Relationship Id="rId58" Type="http://schemas.openxmlformats.org/officeDocument/2006/relationships/font" Target="fonts/Quattrocento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1pPr>
            <a:lvl2pPr lvl="1"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2pPr>
            <a:lvl3pPr lvl="2"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3pPr>
            <a:lvl4pPr lvl="3"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4pPr>
            <a:lvl5pPr lvl="4"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5pPr>
            <a:lvl6pPr lvl="5"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6pPr>
            <a:lvl7pPr lvl="6"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7pPr>
            <a:lvl8pPr lvl="7"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8pPr>
            <a:lvl9pPr lvl="8"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1pPr>
            <a:lvl2pPr lvl="1"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2pPr>
            <a:lvl3pPr lvl="2"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3pPr>
            <a:lvl4pPr lvl="3"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4pPr>
            <a:lvl5pPr lvl="4"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5pPr>
            <a:lvl6pPr lvl="5"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6pPr>
            <a:lvl7pPr lvl="6"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7pPr>
            <a:lvl8pPr lvl="7"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8pPr>
            <a:lvl9pPr lvl="8"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1pPr>
            <a:lvl2pPr indent="-228600" lvl="1" marL="91440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2pPr>
            <a:lvl3pPr indent="-228600" lvl="2" marL="137160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3pPr>
            <a:lvl4pPr indent="-228600" lvl="3" marL="182880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4pPr>
            <a:lvl5pPr indent="-228600" lvl="4" marL="228600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5pPr>
            <a:lvl6pPr indent="-228600" lvl="5" marL="274320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6pPr>
            <a:lvl7pPr indent="-228600" lvl="6" marL="320040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7pPr>
            <a:lvl8pPr indent="-228600" lvl="7" marL="365760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8pPr>
            <a:lvl9pPr indent="-228600" lvl="8" marL="411480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ibre Franklin Thin"/>
                <a:ea typeface="Libre Franklin Thin"/>
                <a:cs typeface="Libre Franklin Thin"/>
                <a:sym typeface="Libre Franklin Thin"/>
              </a:defRPr>
            </a:lvl1pPr>
            <a:lvl2pPr lvl="1"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2pPr>
            <a:lvl3pPr lvl="2"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3pPr>
            <a:lvl4pPr lvl="3"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4pPr>
            <a:lvl5pPr lvl="4"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5pPr>
            <a:lvl6pPr lvl="5"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6pPr>
            <a:lvl7pPr lvl="6"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7pPr>
            <a:lvl8pPr lvl="7"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8pPr>
            <a:lvl9pPr lvl="8" marR="0" rtl="0" algn="l">
              <a:spcBef>
                <a:spcPts val="0"/>
              </a:spcBef>
              <a:spcAft>
                <a:spcPts val="0"/>
              </a:spcAft>
              <a:buSzPts val="1400"/>
              <a:buNone/>
              <a:defRPr b="0" i="0" sz="1800" u="none" cap="none" strike="noStrike">
                <a:solidFill>
                  <a:schemeClr val="dk1"/>
                </a:solidFill>
                <a:latin typeface="Libre Franklin Thin"/>
                <a:ea typeface="Libre Franklin Thin"/>
                <a:cs typeface="Libre Franklin Thin"/>
                <a:sym typeface="Libre Franklin Thin"/>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ibre Franklin Thin"/>
                <a:ea typeface="Libre Franklin Thin"/>
                <a:cs typeface="Libre Franklin Thin"/>
                <a:sym typeface="Libre Franklin Thin"/>
              </a:rPr>
              <a:t>‹#›</a:t>
            </a:fld>
            <a:endParaRPr b="0" i="0" sz="1200" u="none" cap="none" strike="noStrike">
              <a:solidFill>
                <a:schemeClr val="dk1"/>
              </a:solidFill>
              <a:latin typeface="Libre Franklin Thin"/>
              <a:ea typeface="Libre Franklin Thin"/>
              <a:cs typeface="Libre Franklin Thin"/>
              <a:sym typeface="Libre Franklin Thi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87f8274c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87f8274c4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d87f8274c4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39e55746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39e55746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d39e55746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39e55746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39e557462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d39e557462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39e55746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39e557462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d39e557462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39e5574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39e55746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d39e55746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6ebb2429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6ebb2429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d6ebb2429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7e10c462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7e10c462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d7e10c462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7e10c462b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7e10c462b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d7e10c462b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7e10c462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7e10c462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d7e10c462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50afae72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50afae728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d50afae728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C0-HD-BTM.png" id="17" name="Google Shape;17;p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8" name="Google Shape;18;p2"/>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2"/>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p:nvPr>
            <p:ph idx="2" type="pic"/>
          </p:nvPr>
        </p:nvSpPr>
        <p:spPr>
          <a:xfrm>
            <a:off x="681727" y="941439"/>
            <a:ext cx="10821840" cy="34781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8" name="Google Shape;78;p11"/>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9" name="Google Shape;79;p1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1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4" name="Google Shape;84;p12"/>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6" name="Google Shape;86;p1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1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1" name="Google Shape;91;p13"/>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3"/>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13"/>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4" name="Google Shape;94;p13"/>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3"/>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98" name="Google Shape;98;p13"/>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1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1" name="Google Shape;101;p14"/>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4"/>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3" name="Google Shape;103;p14"/>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5"/>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15"/>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15"/>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15"/>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15"/>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1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16"/>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6"/>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16"/>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1" name="Google Shape;121;p16"/>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16"/>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3" name="Google Shape;123;p16"/>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4" name="Google Shape;124;p16"/>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5" name="Google Shape;125;p16"/>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6" name="Google Shape;126;p16"/>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7" name="Google Shape;127;p16"/>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8" name="Google Shape;128;p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7"/>
          <p:cNvSpPr txBox="1"/>
          <p:nvPr>
            <p:ph idx="1" type="body"/>
          </p:nvPr>
        </p:nvSpPr>
        <p:spPr>
          <a:xfrm rot="5400000">
            <a:off x="4083937"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1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1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9" name="Google Shape;139;p18"/>
          <p:cNvSpPr txBox="1"/>
          <p:nvPr>
            <p:ph type="title"/>
          </p:nvPr>
        </p:nvSpPr>
        <p:spPr>
          <a:xfrm rot="5400000">
            <a:off x="8525933"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8"/>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18"/>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8"/>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3" name="Shape 23"/>
        <p:cNvGrpSpPr/>
        <p:nvPr/>
      </p:nvGrpSpPr>
      <p:grpSpPr>
        <a:xfrm>
          <a:off x="0" y="0"/>
          <a:ext cx="0" cy="0"/>
          <a:chOff x="0" y="0"/>
          <a:chExt cx="0" cy="0"/>
        </a:xfrm>
      </p:grpSpPr>
      <p:pic>
        <p:nvPicPr>
          <p:cNvPr descr="C0-HD-BTM.png" id="24" name="Google Shape;24;p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5" name="Google Shape;25;p3"/>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7" name="Google Shape;27;p3"/>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 name="Google Shape;48;p7"/>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8"/>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5" name="Google Shape;55;p8"/>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6" name="Google Shape;56;p8"/>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7" name="Google Shape;57;p8"/>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 name="Google Shape;58;p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9"/>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
          <p:cNvSpPr/>
          <p:nvPr>
            <p:ph idx="2" type="pic"/>
          </p:nvPr>
        </p:nvSpPr>
        <p:spPr>
          <a:xfrm>
            <a:off x="7861238" y="751241"/>
            <a:ext cx="3644962" cy="546744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1" name="Google Shape;71;p10"/>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1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1" name="Google Shape;11;p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B0F0"/>
            </a:gs>
            <a:gs pos="100000">
              <a:srgbClr val="452142"/>
            </a:gs>
          </a:gsLst>
          <a:lin ang="5400000" scaled="0"/>
        </a:gradFill>
      </p:bgPr>
    </p:bg>
    <p:spTree>
      <p:nvGrpSpPr>
        <p:cNvPr id="147" name="Shape 147"/>
        <p:cNvGrpSpPr/>
        <p:nvPr/>
      </p:nvGrpSpPr>
      <p:grpSpPr>
        <a:xfrm>
          <a:off x="0" y="0"/>
          <a:ext cx="0" cy="0"/>
          <a:chOff x="0" y="0"/>
          <a:chExt cx="0" cy="0"/>
        </a:xfrm>
      </p:grpSpPr>
      <p:sp>
        <p:nvSpPr>
          <p:cNvPr id="148" name="Google Shape;148;p19"/>
          <p:cNvSpPr txBox="1"/>
          <p:nvPr>
            <p:ph type="ctrTitle"/>
          </p:nvPr>
        </p:nvSpPr>
        <p:spPr>
          <a:xfrm>
            <a:off x="497424" y="1052736"/>
            <a:ext cx="4446448" cy="317738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entury Gothic"/>
              <a:buNone/>
            </a:pPr>
            <a:r>
              <a:rPr b="1" lang="en-US"/>
              <a:t>CREATIVE AND INNOVATIVE PROJECT (CS6611)</a:t>
            </a:r>
            <a:endParaRPr b="1"/>
          </a:p>
        </p:txBody>
      </p:sp>
      <p:sp>
        <p:nvSpPr>
          <p:cNvPr id="149" name="Google Shape;149;p19"/>
          <p:cNvSpPr txBox="1"/>
          <p:nvPr>
            <p:ph idx="1" type="subTitle"/>
          </p:nvPr>
        </p:nvSpPr>
        <p:spPr>
          <a:xfrm>
            <a:off x="497424" y="3082424"/>
            <a:ext cx="5472608" cy="378904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t/>
            </a:r>
            <a:endParaRPr b="1"/>
          </a:p>
          <a:p>
            <a:pPr indent="0" lvl="0" marL="0" rtl="0" algn="l">
              <a:lnSpc>
                <a:spcPct val="90000"/>
              </a:lnSpc>
              <a:spcBef>
                <a:spcPts val="1000"/>
              </a:spcBef>
              <a:spcAft>
                <a:spcPts val="0"/>
              </a:spcAft>
              <a:buClr>
                <a:schemeClr val="lt1"/>
              </a:buClr>
              <a:buSzPts val="2000"/>
              <a:buNone/>
            </a:pPr>
            <a:r>
              <a:t/>
            </a:r>
            <a:endParaRPr b="1"/>
          </a:p>
          <a:p>
            <a:pPr indent="0" lvl="0" marL="0" rtl="0" algn="l">
              <a:lnSpc>
                <a:spcPct val="90000"/>
              </a:lnSpc>
              <a:spcBef>
                <a:spcPts val="1000"/>
              </a:spcBef>
              <a:spcAft>
                <a:spcPts val="0"/>
              </a:spcAft>
              <a:buClr>
                <a:schemeClr val="lt1"/>
              </a:buClr>
              <a:buSzPts val="2000"/>
              <a:buNone/>
            </a:pPr>
            <a:r>
              <a:t/>
            </a:r>
            <a:endParaRPr b="1"/>
          </a:p>
          <a:p>
            <a:pPr indent="0" lvl="0" marL="0" rtl="0" algn="l">
              <a:lnSpc>
                <a:spcPct val="90000"/>
              </a:lnSpc>
              <a:spcBef>
                <a:spcPts val="1000"/>
              </a:spcBef>
              <a:spcAft>
                <a:spcPts val="0"/>
              </a:spcAft>
              <a:buClr>
                <a:schemeClr val="lt1"/>
              </a:buClr>
              <a:buSzPts val="2000"/>
              <a:buNone/>
            </a:pPr>
            <a:r>
              <a:t/>
            </a:r>
            <a:endParaRPr b="1"/>
          </a:p>
          <a:p>
            <a:pPr indent="0" lvl="0" marL="0" rtl="0" algn="l">
              <a:lnSpc>
                <a:spcPct val="90000"/>
              </a:lnSpc>
              <a:spcBef>
                <a:spcPts val="1000"/>
              </a:spcBef>
              <a:spcAft>
                <a:spcPts val="0"/>
              </a:spcAft>
              <a:buClr>
                <a:schemeClr val="lt1"/>
              </a:buClr>
              <a:buSzPts val="2000"/>
              <a:buNone/>
            </a:pPr>
            <a:r>
              <a:rPr b="1" lang="en-US"/>
              <a:t>TEAM  NO:  14  </a:t>
            </a:r>
            <a:endParaRPr/>
          </a:p>
          <a:p>
            <a:pPr indent="0" lvl="0" marL="0" rtl="0" algn="l">
              <a:lnSpc>
                <a:spcPct val="115000"/>
              </a:lnSpc>
              <a:spcBef>
                <a:spcPts val="1000"/>
              </a:spcBef>
              <a:spcAft>
                <a:spcPts val="0"/>
              </a:spcAft>
              <a:buClr>
                <a:schemeClr val="lt1"/>
              </a:buClr>
              <a:buSzPts val="1800"/>
              <a:buNone/>
            </a:pPr>
            <a:r>
              <a:rPr lang="en-US" sz="1800">
                <a:latin typeface="Arial"/>
                <a:ea typeface="Arial"/>
                <a:cs typeface="Arial"/>
                <a:sym typeface="Arial"/>
              </a:rPr>
              <a:t>Aadithya Naresh - 2018103501		</a:t>
            </a:r>
            <a:endParaRPr sz="1800">
              <a:latin typeface="Arial"/>
              <a:ea typeface="Arial"/>
              <a:cs typeface="Arial"/>
              <a:sym typeface="Arial"/>
            </a:endParaRPr>
          </a:p>
          <a:p>
            <a:pPr indent="0" lvl="0" marL="0" rtl="0" algn="l">
              <a:lnSpc>
                <a:spcPct val="115000"/>
              </a:lnSpc>
              <a:spcBef>
                <a:spcPts val="1000"/>
              </a:spcBef>
              <a:spcAft>
                <a:spcPts val="0"/>
              </a:spcAft>
              <a:buClr>
                <a:schemeClr val="lt1"/>
              </a:buClr>
              <a:buSzPts val="1800"/>
              <a:buNone/>
            </a:pPr>
            <a:r>
              <a:rPr lang="en-US" sz="1800">
                <a:latin typeface="Arial"/>
                <a:ea typeface="Arial"/>
                <a:cs typeface="Arial"/>
                <a:sym typeface="Arial"/>
              </a:rPr>
              <a:t>Sibi Akash -2018103594 </a:t>
            </a:r>
            <a:endParaRPr sz="1800">
              <a:latin typeface="Arial"/>
              <a:ea typeface="Arial"/>
              <a:cs typeface="Arial"/>
              <a:sym typeface="Arial"/>
            </a:endParaRPr>
          </a:p>
          <a:p>
            <a:pPr indent="0" lvl="0" marL="0" rtl="0" algn="l">
              <a:lnSpc>
                <a:spcPct val="90000"/>
              </a:lnSpc>
              <a:spcBef>
                <a:spcPts val="1000"/>
              </a:spcBef>
              <a:spcAft>
                <a:spcPts val="0"/>
              </a:spcAft>
              <a:buClr>
                <a:schemeClr val="lt1"/>
              </a:buClr>
              <a:buSzPts val="1800"/>
              <a:buNone/>
            </a:pPr>
            <a:r>
              <a:rPr lang="en-US" sz="1800">
                <a:latin typeface="Arial"/>
                <a:ea typeface="Arial"/>
                <a:cs typeface="Arial"/>
                <a:sym typeface="Arial"/>
              </a:rPr>
              <a:t>Vivek Ramkumar - 2018103082</a:t>
            </a:r>
            <a:endParaRPr/>
          </a:p>
        </p:txBody>
      </p:sp>
      <p:pic>
        <p:nvPicPr>
          <p:cNvPr descr="ᐈ Ecg stock wallpapers, Royalty Free cardiogram vectors | download on  Depositphotos®" id="150" name="Google Shape;150;p19"/>
          <p:cNvPicPr preferRelativeResize="0"/>
          <p:nvPr/>
        </p:nvPicPr>
        <p:blipFill rotWithShape="1">
          <a:blip r:embed="rId3">
            <a:alphaModFix/>
          </a:blip>
          <a:srcRect b="0" l="0" r="0" t="0"/>
          <a:stretch/>
        </p:blipFill>
        <p:spPr>
          <a:xfrm>
            <a:off x="5147727" y="0"/>
            <a:ext cx="7044273"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312712" y="188641"/>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LITERATURE SURVEY</a:t>
            </a:r>
            <a:endParaRPr/>
          </a:p>
        </p:txBody>
      </p:sp>
      <p:graphicFrame>
        <p:nvGraphicFramePr>
          <p:cNvPr id="207" name="Google Shape;207;p28"/>
          <p:cNvGraphicFramePr/>
          <p:nvPr/>
        </p:nvGraphicFramePr>
        <p:xfrm>
          <a:off x="119336" y="1628800"/>
          <a:ext cx="3000000" cy="3000000"/>
        </p:xfrm>
        <a:graphic>
          <a:graphicData uri="http://schemas.openxmlformats.org/drawingml/2006/table">
            <a:tbl>
              <a:tblPr bandRow="1" firstRow="1">
                <a:noFill/>
                <a:tableStyleId>{94582CB0-AD41-4711-9C1C-0C94B3019A42}</a:tableStyleId>
              </a:tblPr>
              <a:tblGrid>
                <a:gridCol w="518975"/>
                <a:gridCol w="1926450"/>
                <a:gridCol w="1527550"/>
                <a:gridCol w="857575"/>
                <a:gridCol w="3669425"/>
                <a:gridCol w="3309325"/>
              </a:tblGrid>
              <a:tr h="710250">
                <a:tc>
                  <a:txBody>
                    <a:bodyPr/>
                    <a:lstStyle/>
                    <a:p>
                      <a:pPr indent="0" lvl="0" marL="0" marR="0" rtl="0" algn="ctr">
                        <a:spcBef>
                          <a:spcPts val="0"/>
                        </a:spcBef>
                        <a:spcAft>
                          <a:spcPts val="0"/>
                        </a:spcAft>
                        <a:buNone/>
                      </a:pPr>
                      <a:r>
                        <a:rPr lang="en-US" sz="1350" u="none" cap="none" strike="noStrike"/>
                        <a:t>S.no. </a:t>
                      </a:r>
                      <a:endParaRPr/>
                    </a:p>
                  </a:txBody>
                  <a:tcPr marT="45725" marB="45725" marR="91450" marL="91450"/>
                </a:tc>
                <a:tc>
                  <a:txBody>
                    <a:bodyPr/>
                    <a:lstStyle/>
                    <a:p>
                      <a:pPr indent="0" lvl="0" marL="0" marR="0" rtl="0" algn="ctr">
                        <a:spcBef>
                          <a:spcPts val="0"/>
                        </a:spcBef>
                        <a:spcAft>
                          <a:spcPts val="0"/>
                        </a:spcAft>
                        <a:buNone/>
                      </a:pPr>
                      <a:r>
                        <a:rPr lang="en-US" sz="1350" u="none" cap="none" strike="noStrike"/>
                        <a:t>Authors</a:t>
                      </a:r>
                      <a:endParaRPr sz="1350" u="none" cap="none" strike="noStrike"/>
                    </a:p>
                  </a:txBody>
                  <a:tcPr marT="45725" marB="45725" marR="91450" marL="91450"/>
                </a:tc>
                <a:tc>
                  <a:txBody>
                    <a:bodyPr/>
                    <a:lstStyle/>
                    <a:p>
                      <a:pPr indent="0" lvl="0" marL="0" marR="0" rtl="0" algn="ctr">
                        <a:spcBef>
                          <a:spcPts val="0"/>
                        </a:spcBef>
                        <a:spcAft>
                          <a:spcPts val="0"/>
                        </a:spcAft>
                        <a:buNone/>
                      </a:pPr>
                      <a:r>
                        <a:rPr lang="en-US" sz="1350" u="none" cap="none" strike="noStrike"/>
                        <a:t>Publication</a:t>
                      </a:r>
                      <a:endParaRPr/>
                    </a:p>
                  </a:txBody>
                  <a:tcPr marT="45725" marB="45725" marR="91450" marL="91450"/>
                </a:tc>
                <a:tc>
                  <a:txBody>
                    <a:bodyPr/>
                    <a:lstStyle/>
                    <a:p>
                      <a:pPr indent="0" lvl="0" marL="0" marR="0" rtl="0" algn="ctr">
                        <a:lnSpc>
                          <a:spcPct val="100000"/>
                        </a:lnSpc>
                        <a:spcBef>
                          <a:spcPts val="0"/>
                        </a:spcBef>
                        <a:spcAft>
                          <a:spcPts val="0"/>
                        </a:spcAft>
                        <a:buClr>
                          <a:schemeClr val="lt1"/>
                        </a:buClr>
                        <a:buSzPts val="1350"/>
                        <a:buFont typeface="Century Gothic"/>
                        <a:buNone/>
                      </a:pPr>
                      <a:r>
                        <a:rPr lang="en-US" sz="1350" u="none" cap="none" strike="noStrike"/>
                        <a:t>Year</a:t>
                      </a:r>
                      <a:endParaRPr/>
                    </a:p>
                    <a:p>
                      <a:pPr indent="0" lvl="0" marL="0" marR="0" rtl="0" algn="ctr">
                        <a:spcBef>
                          <a:spcPts val="0"/>
                        </a:spcBef>
                        <a:spcAft>
                          <a:spcPts val="0"/>
                        </a:spcAft>
                        <a:buNone/>
                      </a:pPr>
                      <a:r>
                        <a:t/>
                      </a:r>
                      <a:endParaRPr sz="1350" u="none" cap="none" strike="noStrike"/>
                    </a:p>
                  </a:txBody>
                  <a:tcPr marT="45725" marB="45725" marR="91450" marL="91450"/>
                </a:tc>
                <a:tc>
                  <a:txBody>
                    <a:bodyPr/>
                    <a:lstStyle/>
                    <a:p>
                      <a:pPr indent="0" lvl="0" marL="0" marR="0" rtl="0" algn="ctr">
                        <a:spcBef>
                          <a:spcPts val="0"/>
                        </a:spcBef>
                        <a:spcAft>
                          <a:spcPts val="0"/>
                        </a:spcAft>
                        <a:buNone/>
                      </a:pPr>
                      <a:r>
                        <a:rPr lang="en-US" sz="1350" u="none" cap="none" strike="noStrike"/>
                        <a:t>Methodology</a:t>
                      </a:r>
                      <a:endParaRPr/>
                    </a:p>
                  </a:txBody>
                  <a:tcPr marT="45725" marB="45725" marR="91450" marL="91450"/>
                </a:tc>
                <a:tc>
                  <a:txBody>
                    <a:bodyPr/>
                    <a:lstStyle/>
                    <a:p>
                      <a:pPr indent="0" lvl="0" marL="0" marR="0" rtl="0" algn="ctr">
                        <a:spcBef>
                          <a:spcPts val="0"/>
                        </a:spcBef>
                        <a:spcAft>
                          <a:spcPts val="0"/>
                        </a:spcAft>
                        <a:buNone/>
                      </a:pPr>
                      <a:r>
                        <a:rPr lang="en-US" sz="1350" u="none" cap="none" strike="noStrike"/>
                        <a:t>Test conditions</a:t>
                      </a:r>
                      <a:endParaRPr/>
                    </a:p>
                  </a:txBody>
                  <a:tcPr marT="45725" marB="45725" marR="91450" marL="91450"/>
                </a:tc>
              </a:tr>
              <a:tr h="4330300">
                <a:tc>
                  <a:txBody>
                    <a:bodyPr/>
                    <a:lstStyle/>
                    <a:p>
                      <a:pPr indent="0" lvl="0" marL="0" marR="0" rtl="0" algn="l">
                        <a:spcBef>
                          <a:spcPts val="0"/>
                        </a:spcBef>
                        <a:spcAft>
                          <a:spcPts val="0"/>
                        </a:spcAft>
                        <a:buNone/>
                      </a:pPr>
                      <a:r>
                        <a:rPr lang="en-US" sz="1350" u="none" cap="none" strike="noStrike"/>
                        <a:t>1</a:t>
                      </a:r>
                      <a:endParaRPr sz="1350"/>
                    </a:p>
                  </a:txBody>
                  <a:tcPr marT="45725" marB="45725" marR="91450" marL="91450"/>
                </a:tc>
                <a:tc>
                  <a:txBody>
                    <a:bodyPr/>
                    <a:lstStyle/>
                    <a:p>
                      <a:pPr indent="0" lvl="0" marL="0" marR="0" rtl="0" algn="l">
                        <a:spcBef>
                          <a:spcPts val="0"/>
                        </a:spcBef>
                        <a:spcAft>
                          <a:spcPts val="0"/>
                        </a:spcAft>
                        <a:buNone/>
                      </a:pPr>
                      <a:r>
                        <a:rPr lang="en-US" sz="1800"/>
                        <a:t>Albert Haque</a:t>
                      </a:r>
                      <a:endParaRPr sz="1350"/>
                    </a:p>
                  </a:txBody>
                  <a:tcPr marT="45725" marB="45725" marR="45725" marL="45725"/>
                </a:tc>
                <a:tc>
                  <a:txBody>
                    <a:bodyPr/>
                    <a:lstStyle/>
                    <a:p>
                      <a:pPr indent="0" lvl="0" marL="0" marR="0" rtl="0" algn="l">
                        <a:lnSpc>
                          <a:spcPct val="100000"/>
                        </a:lnSpc>
                        <a:spcBef>
                          <a:spcPts val="0"/>
                        </a:spcBef>
                        <a:spcAft>
                          <a:spcPts val="0"/>
                        </a:spcAft>
                        <a:buClr>
                          <a:schemeClr val="dk1"/>
                        </a:buClr>
                        <a:buSzPts val="1400"/>
                        <a:buFont typeface="Century Gothic"/>
                        <a:buNone/>
                      </a:pPr>
                      <a:r>
                        <a:rPr lang="en-US"/>
                        <a:t>Cardiac Dysrhythmia Detection with GPU-Accelerated Neural Network</a:t>
                      </a:r>
                      <a:endParaRPr sz="1350"/>
                    </a:p>
                  </a:txBody>
                  <a:tcPr marT="45725" marB="45725" marR="91450" marL="91450"/>
                </a:tc>
                <a:tc>
                  <a:txBody>
                    <a:bodyPr/>
                    <a:lstStyle/>
                    <a:p>
                      <a:pPr indent="0" lvl="0" marL="0" marR="0" rtl="0" algn="l">
                        <a:spcBef>
                          <a:spcPts val="0"/>
                        </a:spcBef>
                        <a:spcAft>
                          <a:spcPts val="0"/>
                        </a:spcAft>
                        <a:buNone/>
                      </a:pPr>
                      <a:r>
                        <a:rPr lang="en-US" sz="1350"/>
                        <a:t>2015</a:t>
                      </a:r>
                      <a:endParaRPr/>
                    </a:p>
                  </a:txBody>
                  <a:tcPr marT="45725" marB="45725" marR="91450" marL="91450"/>
                </a:tc>
                <a:tc>
                  <a:txBody>
                    <a:bodyPr/>
                    <a:lstStyle/>
                    <a:p>
                      <a:pPr indent="0" lvl="0" marL="0" rtl="0" algn="l">
                        <a:spcBef>
                          <a:spcPts val="0"/>
                        </a:spcBef>
                        <a:spcAft>
                          <a:spcPts val="0"/>
                        </a:spcAft>
                        <a:buClr>
                          <a:schemeClr val="dk1"/>
                        </a:buClr>
                        <a:buSzPts val="1100"/>
                        <a:buFont typeface="Arial"/>
                        <a:buNone/>
                      </a:pPr>
                      <a:r>
                        <a:rPr lang="en-US" sz="1800"/>
                        <a:t>The approaches can be grouped into two categories: (i) statistical learning based on explicit feature extraction and (ii) recognizing patterns from the raw time series data. </a:t>
                      </a:r>
                      <a:endParaRPr sz="1800">
                        <a:solidFill>
                          <a:schemeClr val="dk1"/>
                        </a:solidFill>
                      </a:endParaRPr>
                    </a:p>
                  </a:txBody>
                  <a:tcPr marT="45725" marB="45725" marR="45725" marL="45725"/>
                </a:tc>
                <a:tc>
                  <a:txBody>
                    <a:bodyPr/>
                    <a:lstStyle/>
                    <a:p>
                      <a:pPr indent="-285750" lvl="0" marL="285750" marR="0" rtl="0" algn="l">
                        <a:spcBef>
                          <a:spcPts val="0"/>
                        </a:spcBef>
                        <a:spcAft>
                          <a:spcPts val="0"/>
                        </a:spcAft>
                        <a:buClr>
                          <a:schemeClr val="dk1"/>
                        </a:buClr>
                        <a:buSzPts val="1350"/>
                        <a:buFont typeface="Arial"/>
                        <a:buChar char="•"/>
                      </a:pPr>
                      <a:r>
                        <a:rPr lang="en-US" sz="1350">
                          <a:solidFill>
                            <a:schemeClr val="dk1"/>
                          </a:solidFill>
                          <a:latin typeface="Century Gothic"/>
                          <a:ea typeface="Century Gothic"/>
                          <a:cs typeface="Century Gothic"/>
                          <a:sym typeface="Century Gothic"/>
                        </a:rPr>
                        <a:t> </a:t>
                      </a:r>
                      <a:r>
                        <a:rPr b="0" i="0" lang="en-US" sz="1800" u="none" strike="noStrike">
                          <a:solidFill>
                            <a:schemeClr val="dk1"/>
                          </a:solidFill>
                          <a:latin typeface="Century Gothic"/>
                          <a:ea typeface="Century Gothic"/>
                          <a:cs typeface="Century Gothic"/>
                          <a:sym typeface="Century Gothic"/>
                        </a:rPr>
                        <a:t>The authors use </a:t>
                      </a:r>
                      <a:r>
                        <a:rPr lang="en-US" sz="1800"/>
                        <a:t>17</a:t>
                      </a:r>
                      <a:r>
                        <a:rPr b="0" i="0" lang="en-US" sz="1800" u="none" strike="noStrike">
                          <a:solidFill>
                            <a:schemeClr val="dk1"/>
                          </a:solidFill>
                          <a:latin typeface="Century Gothic"/>
                          <a:ea typeface="Century Gothic"/>
                          <a:cs typeface="Century Gothic"/>
                          <a:sym typeface="Century Gothic"/>
                        </a:rPr>
                        <a:t> MIT</a:t>
                      </a:r>
                      <a:r>
                        <a:rPr lang="en-US" sz="1800"/>
                        <a:t>-</a:t>
                      </a:r>
                      <a:r>
                        <a:rPr b="0" i="0" lang="en-US" sz="1800" u="none" strike="noStrike">
                          <a:solidFill>
                            <a:schemeClr val="dk1"/>
                          </a:solidFill>
                          <a:latin typeface="Century Gothic"/>
                          <a:ea typeface="Century Gothic"/>
                          <a:cs typeface="Century Gothic"/>
                          <a:sym typeface="Century Gothic"/>
                        </a:rPr>
                        <a:t>BIH arrhythmia database records</a:t>
                      </a:r>
                      <a:r>
                        <a:rPr lang="en-US" sz="1800"/>
                        <a:t>.</a:t>
                      </a:r>
                      <a:endParaRPr sz="1350"/>
                    </a:p>
                  </a:txBody>
                  <a:tcPr marT="0" marB="0" marR="0" marL="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aphicFrame>
        <p:nvGraphicFramePr>
          <p:cNvPr id="212" name="Google Shape;212;p29"/>
          <p:cNvGraphicFramePr/>
          <p:nvPr/>
        </p:nvGraphicFramePr>
        <p:xfrm>
          <a:off x="191344" y="116632"/>
          <a:ext cx="3000000" cy="3000000"/>
        </p:xfrm>
        <a:graphic>
          <a:graphicData uri="http://schemas.openxmlformats.org/drawingml/2006/table">
            <a:tbl>
              <a:tblPr bandRow="1" firstRow="1">
                <a:noFill/>
                <a:tableStyleId>{94582CB0-AD41-4711-9C1C-0C94B3019A42}</a:tableStyleId>
              </a:tblPr>
              <a:tblGrid>
                <a:gridCol w="394575"/>
                <a:gridCol w="1387950"/>
                <a:gridCol w="1238150"/>
                <a:gridCol w="767200"/>
                <a:gridCol w="4205000"/>
                <a:gridCol w="3600400"/>
                <a:gridCol w="216025"/>
              </a:tblGrid>
              <a:tr h="803675">
                <a:tc>
                  <a:txBody>
                    <a:bodyPr/>
                    <a:lstStyle/>
                    <a:p>
                      <a:pPr indent="0" lvl="0" marL="0" marR="0" rtl="0" algn="ctr">
                        <a:spcBef>
                          <a:spcPts val="0"/>
                        </a:spcBef>
                        <a:spcAft>
                          <a:spcPts val="0"/>
                        </a:spcAft>
                        <a:buNone/>
                      </a:pPr>
                      <a:r>
                        <a:rPr lang="en-US" sz="1500"/>
                        <a:t>S.NO. </a:t>
                      </a:r>
                      <a:endParaRPr/>
                    </a:p>
                  </a:txBody>
                  <a:tcPr marT="45725" marB="45725" marR="91450" marL="91450"/>
                </a:tc>
                <a:tc>
                  <a:txBody>
                    <a:bodyPr/>
                    <a:lstStyle/>
                    <a:p>
                      <a:pPr indent="0" lvl="0" marL="0" marR="0" rtl="0" algn="ctr">
                        <a:spcBef>
                          <a:spcPts val="0"/>
                        </a:spcBef>
                        <a:spcAft>
                          <a:spcPts val="0"/>
                        </a:spcAft>
                        <a:buNone/>
                      </a:pPr>
                      <a:r>
                        <a:rPr lang="en-US" sz="1600"/>
                        <a:t>Authors</a:t>
                      </a:r>
                      <a:endParaRPr/>
                    </a:p>
                  </a:txBody>
                  <a:tcPr marT="45725" marB="45725" marR="91450" marL="91450"/>
                </a:tc>
                <a:tc>
                  <a:txBody>
                    <a:bodyPr/>
                    <a:lstStyle/>
                    <a:p>
                      <a:pPr indent="0" lvl="0" marL="0" marR="0" rtl="0" algn="ctr">
                        <a:spcBef>
                          <a:spcPts val="0"/>
                        </a:spcBef>
                        <a:spcAft>
                          <a:spcPts val="0"/>
                        </a:spcAft>
                        <a:buNone/>
                      </a:pPr>
                      <a:r>
                        <a:rPr lang="en-US" sz="1600"/>
                        <a:t>Publication</a:t>
                      </a:r>
                      <a:endParaRPr/>
                    </a:p>
                  </a:txBody>
                  <a:tcPr marT="45725" marB="45725" marR="91450" marL="91450"/>
                </a:tc>
                <a:tc>
                  <a:txBody>
                    <a:bodyPr/>
                    <a:lstStyle/>
                    <a:p>
                      <a:pPr indent="0" lvl="0" marL="0" marR="0" rtl="0" algn="ctr">
                        <a:lnSpc>
                          <a:spcPct val="100000"/>
                        </a:lnSpc>
                        <a:spcBef>
                          <a:spcPts val="0"/>
                        </a:spcBef>
                        <a:spcAft>
                          <a:spcPts val="0"/>
                        </a:spcAft>
                        <a:buClr>
                          <a:schemeClr val="lt1"/>
                        </a:buClr>
                        <a:buSzPts val="1600"/>
                        <a:buFont typeface="Century Gothic"/>
                        <a:buNone/>
                      </a:pPr>
                      <a:r>
                        <a:rPr lang="en-US" sz="1600"/>
                        <a:t>Year</a:t>
                      </a:r>
                      <a:endParaRPr/>
                    </a:p>
                    <a:p>
                      <a:pPr indent="0" lvl="0" marL="0" marR="0" rtl="0" algn="ctr">
                        <a:spcBef>
                          <a:spcPts val="0"/>
                        </a:spcBef>
                        <a:spcAft>
                          <a:spcPts val="0"/>
                        </a:spcAft>
                        <a:buNone/>
                      </a:pPr>
                      <a:r>
                        <a:t/>
                      </a:r>
                      <a:endParaRPr sz="1600"/>
                    </a:p>
                  </a:txBody>
                  <a:tcPr marT="45725" marB="45725" marR="91450" marL="91450"/>
                </a:tc>
                <a:tc>
                  <a:txBody>
                    <a:bodyPr/>
                    <a:lstStyle/>
                    <a:p>
                      <a:pPr indent="0" lvl="0" marL="0" marR="0" rtl="0" algn="ctr">
                        <a:spcBef>
                          <a:spcPts val="0"/>
                        </a:spcBef>
                        <a:spcAft>
                          <a:spcPts val="0"/>
                        </a:spcAft>
                        <a:buNone/>
                      </a:pPr>
                      <a:r>
                        <a:rPr lang="en-US" sz="1600"/>
                        <a:t>Methodology</a:t>
                      </a:r>
                      <a:endParaRPr/>
                    </a:p>
                  </a:txBody>
                  <a:tcPr marT="45725" marB="45725" marR="91450" marL="91450"/>
                </a:tc>
                <a:tc>
                  <a:txBody>
                    <a:bodyPr/>
                    <a:lstStyle/>
                    <a:p>
                      <a:pPr indent="0" lvl="0" marL="0" marR="0" rtl="0" algn="ctr">
                        <a:spcBef>
                          <a:spcPts val="0"/>
                        </a:spcBef>
                        <a:spcAft>
                          <a:spcPts val="0"/>
                        </a:spcAft>
                        <a:buNone/>
                      </a:pPr>
                      <a:r>
                        <a:rPr lang="en-US" sz="1600"/>
                        <a:t>Test conditions</a:t>
                      </a:r>
                      <a:endParaRPr/>
                    </a:p>
                  </a:txBody>
                  <a:tcPr marT="45725" marB="45725" marR="91450" marL="91450"/>
                </a:tc>
                <a:tc>
                  <a:txBody>
                    <a:bodyPr/>
                    <a:lstStyle/>
                    <a:p>
                      <a:pPr indent="0" lvl="0" marL="0" marR="0" rtl="0" algn="ctr">
                        <a:spcBef>
                          <a:spcPts val="0"/>
                        </a:spcBef>
                        <a:spcAft>
                          <a:spcPts val="0"/>
                        </a:spcAft>
                        <a:buNone/>
                      </a:pPr>
                      <a:r>
                        <a:t/>
                      </a:r>
                      <a:endParaRPr sz="1600"/>
                    </a:p>
                  </a:txBody>
                  <a:tcPr marT="45725" marB="45725" marR="91450" marL="91450"/>
                </a:tc>
              </a:tr>
              <a:tr h="5749050">
                <a:tc>
                  <a:txBody>
                    <a:bodyPr/>
                    <a:lstStyle/>
                    <a:p>
                      <a:pPr indent="0" lvl="0" marL="0" marR="0" rtl="0" algn="l">
                        <a:spcBef>
                          <a:spcPts val="0"/>
                        </a:spcBef>
                        <a:spcAft>
                          <a:spcPts val="0"/>
                        </a:spcAft>
                        <a:buNone/>
                      </a:pPr>
                      <a:r>
                        <a:rPr lang="en-US" sz="1600"/>
                        <a:t>2.</a:t>
                      </a:r>
                      <a:endParaRPr sz="1600"/>
                    </a:p>
                  </a:txBody>
                  <a:tcPr marT="45725" marB="45725" marR="91450" marL="91450"/>
                </a:tc>
                <a:tc>
                  <a:txBody>
                    <a:bodyPr/>
                    <a:lstStyle/>
                    <a:p>
                      <a:pPr indent="0" lvl="0" marL="0" rtl="0" algn="l">
                        <a:spcBef>
                          <a:spcPts val="0"/>
                        </a:spcBef>
                        <a:spcAft>
                          <a:spcPts val="0"/>
                        </a:spcAft>
                        <a:buClr>
                          <a:schemeClr val="dk1"/>
                        </a:buClr>
                        <a:buSzPts val="1100"/>
                        <a:buFont typeface="Arial"/>
                        <a:buNone/>
                      </a:pPr>
                      <a:r>
                        <a:rPr lang="en-US" sz="1500"/>
                        <a:t>Pranav Rajpurkar,Awni Y. Hannun,Masoumeh Haghpanahi,Codie Bourn,Andrew Y. Ng [8] </a:t>
                      </a:r>
                      <a:endParaRPr sz="1500"/>
                    </a:p>
                    <a:p>
                      <a:pPr indent="0" lvl="0" marL="0" marR="0" rtl="0" algn="l">
                        <a:lnSpc>
                          <a:spcPct val="100000"/>
                        </a:lnSpc>
                        <a:spcBef>
                          <a:spcPts val="0"/>
                        </a:spcBef>
                        <a:spcAft>
                          <a:spcPts val="0"/>
                        </a:spcAft>
                        <a:buClr>
                          <a:schemeClr val="dk1"/>
                        </a:buClr>
                        <a:buSzPts val="1800"/>
                        <a:buFont typeface="Century Gothic"/>
                        <a:buNone/>
                      </a:pPr>
                      <a:r>
                        <a:t/>
                      </a:r>
                      <a:endParaRPr sz="1800"/>
                    </a:p>
                  </a:txBody>
                  <a:tcPr marT="45725" marB="45725" marR="45725" marL="45725"/>
                </a:tc>
                <a:tc>
                  <a:txBody>
                    <a:bodyPr/>
                    <a:lstStyle/>
                    <a:p>
                      <a:pPr indent="0" lvl="0" marL="0" marR="0" rtl="0" algn="l">
                        <a:spcBef>
                          <a:spcPts val="0"/>
                        </a:spcBef>
                        <a:spcAft>
                          <a:spcPts val="0"/>
                        </a:spcAft>
                        <a:buNone/>
                      </a:pPr>
                      <a:r>
                        <a:rPr lang="en-US" sz="1800"/>
                        <a:t>Cardiologist-Level Arrhythmia Detection with Convolutional Neural Network</a:t>
                      </a:r>
                      <a:endParaRPr/>
                    </a:p>
                  </a:txBody>
                  <a:tcPr marT="45725" marB="45725" marR="91450" marL="91450"/>
                </a:tc>
                <a:tc>
                  <a:txBody>
                    <a:bodyPr/>
                    <a:lstStyle/>
                    <a:p>
                      <a:pPr indent="0" lvl="0" marL="0" marR="0" rtl="0" algn="l">
                        <a:spcBef>
                          <a:spcPts val="0"/>
                        </a:spcBef>
                        <a:spcAft>
                          <a:spcPts val="0"/>
                        </a:spcAft>
                        <a:buNone/>
                      </a:pPr>
                      <a:r>
                        <a:rPr lang="en-US" sz="1600"/>
                        <a:t>2017</a:t>
                      </a:r>
                      <a:endParaRPr/>
                    </a:p>
                  </a:txBody>
                  <a:tcPr marT="45725" marB="45725" marR="91450" marL="91450"/>
                </a:tc>
                <a:tc>
                  <a:txBody>
                    <a:bodyPr/>
                    <a:lstStyle/>
                    <a:p>
                      <a:pPr indent="0" lvl="0" marL="0" marR="0" rtl="0" algn="l">
                        <a:spcBef>
                          <a:spcPts val="0"/>
                        </a:spcBef>
                        <a:spcAft>
                          <a:spcPts val="0"/>
                        </a:spcAft>
                        <a:buNone/>
                      </a:pPr>
                      <a:r>
                        <a:rPr lang="en-US" sz="1800"/>
                        <a:t>They use a convolutional neural network for the sequence-to-sequence learning task. The network takes as input a time-series of raw ECG signal, and outputs a sequence of label predictions. The 30 second long ECG signal is sampled at 200Hz, and the model outputs a new prediction once every second. We arrive at an architecture which is 33 layers of convolution followed by a fully connected layer and a softmax.</a:t>
                      </a:r>
                      <a:endParaRPr sz="1800">
                        <a:solidFill>
                          <a:schemeClr val="dk1"/>
                        </a:solidFill>
                      </a:endParaRPr>
                    </a:p>
                  </a:txBody>
                  <a:tcPr marT="45725" marB="45725" marR="45725" marL="45725"/>
                </a:tc>
                <a:tc>
                  <a:txBody>
                    <a:bodyPr/>
                    <a:lstStyle/>
                    <a:p>
                      <a:pPr indent="0" lvl="0" marL="0" marR="0" rtl="0" algn="l">
                        <a:spcBef>
                          <a:spcPts val="0"/>
                        </a:spcBef>
                        <a:spcAft>
                          <a:spcPts val="0"/>
                        </a:spcAft>
                        <a:buNone/>
                      </a:pPr>
                      <a:r>
                        <a:rPr b="0" i="0" lang="en-US" sz="1600" u="none" strike="noStrike">
                          <a:solidFill>
                            <a:schemeClr val="dk1"/>
                          </a:solidFill>
                          <a:latin typeface="Century Gothic"/>
                          <a:ea typeface="Century Gothic"/>
                          <a:cs typeface="Century Gothic"/>
                          <a:sym typeface="Century Gothic"/>
                        </a:rPr>
                        <a:t>The authors use </a:t>
                      </a:r>
                      <a:r>
                        <a:rPr lang="en-US" sz="1600"/>
                        <a:t>a self </a:t>
                      </a:r>
                      <a:r>
                        <a:rPr lang="en-US" sz="1600"/>
                        <a:t>constructed</a:t>
                      </a:r>
                      <a:r>
                        <a:rPr lang="en-US" sz="1600"/>
                        <a:t> research based </a:t>
                      </a:r>
                      <a:r>
                        <a:rPr lang="en-US" sz="1600"/>
                        <a:t>arrhythmia</a:t>
                      </a:r>
                      <a:r>
                        <a:rPr lang="en-US" sz="1600"/>
                        <a:t> database.</a:t>
                      </a:r>
                      <a:endParaRPr sz="1600"/>
                    </a:p>
                  </a:txBody>
                  <a:tcPr marT="0" marB="0" marR="0" marL="0"/>
                </a:tc>
                <a:tc>
                  <a:txBody>
                    <a:bodyPr/>
                    <a:lstStyle/>
                    <a:p>
                      <a:pPr indent="-184150" lvl="0" marL="285750" marR="0" rtl="0" algn="l">
                        <a:spcBef>
                          <a:spcPts val="0"/>
                        </a:spcBef>
                        <a:spcAft>
                          <a:spcPts val="0"/>
                        </a:spcAft>
                        <a:buClr>
                          <a:schemeClr val="lt1"/>
                        </a:buClr>
                        <a:buSzPts val="1600"/>
                        <a:buFont typeface="Arial"/>
                        <a:buNone/>
                      </a:pPr>
                      <a:r>
                        <a:t/>
                      </a:r>
                      <a:endParaRPr sz="1600"/>
                    </a:p>
                  </a:txBody>
                  <a:tcPr marT="0" marB="0" marR="0" marL="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0"/>
          <p:cNvPicPr preferRelativeResize="0"/>
          <p:nvPr/>
        </p:nvPicPr>
        <p:blipFill rotWithShape="1">
          <a:blip r:embed="rId3">
            <a:alphaModFix/>
          </a:blip>
          <a:srcRect b="0" l="11589" r="31229" t="0"/>
          <a:stretch/>
        </p:blipFill>
        <p:spPr>
          <a:xfrm rot="5400000">
            <a:off x="-2604376" y="2604375"/>
            <a:ext cx="6885384" cy="1676634"/>
          </a:xfrm>
          <a:prstGeom prst="rect">
            <a:avLst/>
          </a:prstGeom>
          <a:noFill/>
          <a:ln>
            <a:noFill/>
          </a:ln>
        </p:spPr>
      </p:pic>
      <p:sp>
        <p:nvSpPr>
          <p:cNvPr id="218" name="Google Shape;218;p30"/>
          <p:cNvSpPr txBox="1"/>
          <p:nvPr/>
        </p:nvSpPr>
        <p:spPr>
          <a:xfrm>
            <a:off x="442272" y="116632"/>
            <a:ext cx="792088" cy="74174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400" u="none" cap="none" strike="noStrike">
                <a:solidFill>
                  <a:schemeClr val="dk1"/>
                </a:solidFill>
                <a:latin typeface="Arial Black"/>
                <a:ea typeface="Arial Black"/>
                <a:cs typeface="Arial Black"/>
                <a:sym typeface="Arial Black"/>
              </a:rPr>
              <a:t>B</a:t>
            </a: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L</a:t>
            </a: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O</a:t>
            </a: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C</a:t>
            </a: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K</a:t>
            </a:r>
            <a:br>
              <a:rPr b="1" i="0" lang="en-US" sz="3400" u="none" cap="none" strike="noStrike">
                <a:solidFill>
                  <a:schemeClr val="dk1"/>
                </a:solidFill>
                <a:latin typeface="Arial Black"/>
                <a:ea typeface="Arial Black"/>
                <a:cs typeface="Arial Black"/>
                <a:sym typeface="Arial Black"/>
              </a:rPr>
            </a:b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D      I</a:t>
            </a: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A</a:t>
            </a: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G</a:t>
            </a: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R</a:t>
            </a: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A</a:t>
            </a:r>
            <a:br>
              <a:rPr b="1" i="0" lang="en-US" sz="3400" u="none" cap="none" strike="noStrike">
                <a:solidFill>
                  <a:schemeClr val="dk1"/>
                </a:solidFill>
                <a:latin typeface="Arial Black"/>
                <a:ea typeface="Arial Black"/>
                <a:cs typeface="Arial Black"/>
                <a:sym typeface="Arial Black"/>
              </a:rPr>
            </a:br>
            <a:r>
              <a:rPr b="1" i="0" lang="en-US" sz="3400" u="none" cap="none" strike="noStrike">
                <a:solidFill>
                  <a:schemeClr val="dk1"/>
                </a:solidFill>
                <a:latin typeface="Arial Black"/>
                <a:ea typeface="Arial Black"/>
                <a:cs typeface="Arial Black"/>
                <a:sym typeface="Arial Black"/>
              </a:rPr>
              <a:t>M</a:t>
            </a:r>
            <a:br>
              <a:rPr b="0" i="0" lang="en-US" sz="3400" u="none" cap="none" strike="noStrike">
                <a:solidFill>
                  <a:schemeClr val="dk1"/>
                </a:solidFill>
                <a:latin typeface="Century Gothic"/>
                <a:ea typeface="Century Gothic"/>
                <a:cs typeface="Century Gothic"/>
                <a:sym typeface="Century Gothic"/>
              </a:rPr>
            </a:br>
            <a:endParaRPr b="0" i="0" sz="3400" u="none" cap="none" strike="noStrike">
              <a:solidFill>
                <a:schemeClr val="dk1"/>
              </a:solidFill>
              <a:latin typeface="Century Gothic"/>
              <a:ea typeface="Century Gothic"/>
              <a:cs typeface="Century Gothic"/>
              <a:sym typeface="Century Gothic"/>
            </a:endParaRPr>
          </a:p>
        </p:txBody>
      </p:sp>
      <p:pic>
        <p:nvPicPr>
          <p:cNvPr id="219" name="Google Shape;219;p30"/>
          <p:cNvPicPr preferRelativeResize="0"/>
          <p:nvPr/>
        </p:nvPicPr>
        <p:blipFill>
          <a:blip r:embed="rId4">
            <a:alphaModFix/>
          </a:blip>
          <a:stretch>
            <a:fillRect/>
          </a:stretch>
        </p:blipFill>
        <p:spPr>
          <a:xfrm>
            <a:off x="1802450" y="959525"/>
            <a:ext cx="10066075" cy="4721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MODULES WITH INPUT AND OUTPUT</a:t>
            </a:r>
            <a:endParaRPr/>
          </a:p>
        </p:txBody>
      </p:sp>
      <p:sp>
        <p:nvSpPr>
          <p:cNvPr id="225" name="Google Shape;225;p31"/>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2200"/>
              <a:buNone/>
            </a:pPr>
            <a:r>
              <a:rPr lang="en-US"/>
              <a:t>WITH MODULE WISE INPUT OUTPUT DIAGRAM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1609725" y="521473"/>
            <a:ext cx="86106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lang="en-US"/>
              <a:t>MODULE 1: PREPROCESSING</a:t>
            </a:r>
            <a:endParaRPr/>
          </a:p>
        </p:txBody>
      </p:sp>
      <p:sp>
        <p:nvSpPr>
          <p:cNvPr id="231" name="Google Shape;231;p32"/>
          <p:cNvSpPr txBox="1"/>
          <p:nvPr/>
        </p:nvSpPr>
        <p:spPr>
          <a:xfrm>
            <a:off x="443372" y="1988840"/>
            <a:ext cx="11629292" cy="46085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rgbClr val="FEFEFE"/>
              </a:buClr>
              <a:buSzPts val="2400"/>
              <a:buFont typeface="Arial"/>
              <a:buChar char="▪"/>
            </a:pPr>
            <a:r>
              <a:rPr b="0" i="0" lang="en-US" sz="2400" u="none" cap="none" strike="noStrike">
                <a:solidFill>
                  <a:srgbClr val="FEFEFE"/>
                </a:solidFill>
                <a:latin typeface="Arial"/>
                <a:ea typeface="Arial"/>
                <a:cs typeface="Arial"/>
                <a:sym typeface="Arial"/>
              </a:rPr>
              <a:t>  </a:t>
            </a:r>
            <a:r>
              <a:rPr b="0" i="0" lang="en-US" sz="2400" u="none" cap="none" strike="noStrike">
                <a:solidFill>
                  <a:srgbClr val="E8E8E8"/>
                </a:solidFill>
                <a:latin typeface="Arial"/>
                <a:ea typeface="Arial"/>
                <a:cs typeface="Arial"/>
                <a:sym typeface="Arial"/>
              </a:rPr>
              <a:t>Input: Ecg signal dataset</a:t>
            </a:r>
            <a:endParaRPr b="0" i="0" sz="2400" u="none" cap="none" strike="noStrike">
              <a:solidFill>
                <a:srgbClr val="E8E8E8"/>
              </a:solidFill>
              <a:latin typeface="Arial"/>
              <a:ea typeface="Arial"/>
              <a:cs typeface="Arial"/>
              <a:sym typeface="Arial"/>
            </a:endParaRPr>
          </a:p>
          <a:p>
            <a:pPr indent="-228600" lvl="0" marL="228600" marR="0" rtl="0" algn="l">
              <a:lnSpc>
                <a:spcPct val="115000"/>
              </a:lnSpc>
              <a:spcBef>
                <a:spcPts val="1800"/>
              </a:spcBef>
              <a:spcAft>
                <a:spcPts val="0"/>
              </a:spcAft>
              <a:buClr>
                <a:srgbClr val="E8E8E8"/>
              </a:buClr>
              <a:buSzPts val="2400"/>
              <a:buFont typeface="Arial"/>
              <a:buChar char="▪"/>
            </a:pPr>
            <a:r>
              <a:rPr b="0" i="0" lang="en-US" sz="2400" u="none" cap="none" strike="noStrike">
                <a:solidFill>
                  <a:srgbClr val="E8E8E8"/>
                </a:solidFill>
                <a:latin typeface="Arial"/>
                <a:ea typeface="Arial"/>
                <a:cs typeface="Arial"/>
                <a:sym typeface="Arial"/>
              </a:rPr>
              <a:t>Output: Baseline wander frequency normalized Ecg signal dataset</a:t>
            </a:r>
            <a:endParaRPr b="0" i="0" sz="2400" u="none" cap="none" strike="noStrike">
              <a:solidFill>
                <a:srgbClr val="E8E8E8"/>
              </a:solidFill>
              <a:latin typeface="Arial"/>
              <a:ea typeface="Arial"/>
              <a:cs typeface="Arial"/>
              <a:sym typeface="Arial"/>
            </a:endParaRPr>
          </a:p>
          <a:p>
            <a:pPr indent="-228600" lvl="0" marL="228600" marR="0" rtl="0" algn="l">
              <a:lnSpc>
                <a:spcPct val="115000"/>
              </a:lnSpc>
              <a:spcBef>
                <a:spcPts val="1800"/>
              </a:spcBef>
              <a:spcAft>
                <a:spcPts val="0"/>
              </a:spcAft>
              <a:buClr>
                <a:srgbClr val="E8E8E8"/>
              </a:buClr>
              <a:buSzPts val="2400"/>
              <a:buFont typeface="Arial"/>
              <a:buChar char="▪"/>
            </a:pPr>
            <a:r>
              <a:rPr b="0" i="0" lang="en-US" sz="2400" u="none" cap="none" strike="noStrike">
                <a:solidFill>
                  <a:srgbClr val="E8E8E8"/>
                </a:solidFill>
                <a:latin typeface="Arial"/>
                <a:ea typeface="Arial"/>
                <a:cs typeface="Arial"/>
                <a:sym typeface="Arial"/>
              </a:rPr>
              <a:t>Tools used: Matlab</a:t>
            </a:r>
            <a:endParaRPr b="0" i="0" sz="2400" u="none" cap="none" strike="noStrike">
              <a:solidFill>
                <a:srgbClr val="E8E8E8"/>
              </a:solidFill>
              <a:latin typeface="Arial"/>
              <a:ea typeface="Arial"/>
              <a:cs typeface="Arial"/>
              <a:sym typeface="Arial"/>
            </a:endParaRPr>
          </a:p>
          <a:p>
            <a:pPr indent="-228600" lvl="0" marL="228600" marR="0" rtl="0" algn="just">
              <a:lnSpc>
                <a:spcPct val="90000"/>
              </a:lnSpc>
              <a:spcBef>
                <a:spcPts val="1800"/>
              </a:spcBef>
              <a:spcAft>
                <a:spcPts val="0"/>
              </a:spcAft>
              <a:buClr>
                <a:srgbClr val="E8E8E8"/>
              </a:buClr>
              <a:buSzPts val="2400"/>
              <a:buFont typeface="Arial"/>
              <a:buChar char="▪"/>
            </a:pPr>
            <a:r>
              <a:rPr b="0" i="0" lang="en-US" sz="2400" u="none" cap="none" strike="noStrike">
                <a:solidFill>
                  <a:srgbClr val="E8E8E8"/>
                </a:solidFill>
                <a:latin typeface="Arial"/>
                <a:ea typeface="Arial"/>
                <a:cs typeface="Arial"/>
                <a:sym typeface="Arial"/>
              </a:rPr>
              <a:t>MIT-BIH Arrhythmia dataset is processed using Discrete Wave Transformation (DWT) to remove the baseline wander frequency. First, the baseline of the signal is </a:t>
            </a:r>
            <a:r>
              <a:rPr lang="en-US" sz="2400">
                <a:solidFill>
                  <a:srgbClr val="E8E8E8"/>
                </a:solidFill>
              </a:rPr>
              <a:t>subtracted</a:t>
            </a:r>
            <a:r>
              <a:rPr b="0" i="0" lang="en-US" sz="2400" u="none" cap="none" strike="noStrike">
                <a:solidFill>
                  <a:srgbClr val="E8E8E8"/>
                </a:solidFill>
                <a:latin typeface="Arial"/>
                <a:ea typeface="Arial"/>
                <a:cs typeface="Arial"/>
                <a:sym typeface="Arial"/>
              </a:rPr>
              <a:t>. Additionally, some noise removal can be done. Two median filters are applied for this purpose, of 200-ms and 600-ms. These values depend on the </a:t>
            </a:r>
            <a:r>
              <a:rPr lang="en-US" sz="2400">
                <a:solidFill>
                  <a:srgbClr val="E8E8E8"/>
                </a:solidFill>
              </a:rPr>
              <a:t>frequency</a:t>
            </a:r>
            <a:r>
              <a:rPr b="0" i="0" lang="en-US" sz="2400" u="none" cap="none" strike="noStrike">
                <a:solidFill>
                  <a:srgbClr val="E8E8E8"/>
                </a:solidFill>
                <a:latin typeface="Arial"/>
                <a:ea typeface="Arial"/>
                <a:cs typeface="Arial"/>
                <a:sym typeface="Arial"/>
              </a:rPr>
              <a:t> sampling of the signal. The signal resulting from the second filter operation contains the baseline wanderings and can be subtracted from the original </a:t>
            </a:r>
            <a:r>
              <a:rPr i="0" lang="en-US" sz="2400" u="none" cap="none" strike="noStrike">
                <a:solidFill>
                  <a:srgbClr val="E8E8E8"/>
                </a:solidFill>
              </a:rPr>
              <a:t>signal. Now, we have baseline wander frequency normalized ecg signals.</a:t>
            </a:r>
            <a:endParaRPr i="0" sz="2400" u="none" cap="none" strike="noStrike">
              <a:solidFill>
                <a:srgbClr val="E8E8E8"/>
              </a:solidFill>
            </a:endParaRPr>
          </a:p>
          <a:p>
            <a:pPr indent="-101600" lvl="0" marL="228600" marR="0" rtl="0" algn="l">
              <a:lnSpc>
                <a:spcPct val="90000"/>
              </a:lnSpc>
              <a:spcBef>
                <a:spcPts val="3000"/>
              </a:spcBef>
              <a:spcAft>
                <a:spcPts val="0"/>
              </a:spcAft>
              <a:buClr>
                <a:srgbClr val="FEFEFE"/>
              </a:buClr>
              <a:buSzPts val="2000"/>
              <a:buFont typeface="Arial"/>
              <a:buNone/>
            </a:pPr>
            <a:r>
              <a:t/>
            </a:r>
            <a:endParaRPr b="0" i="0" sz="2000" u="none" cap="none" strike="noStrike">
              <a:solidFill>
                <a:srgbClr val="FEFEFE"/>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p:nvPr/>
        </p:nvSpPr>
        <p:spPr>
          <a:xfrm>
            <a:off x="4655840" y="620688"/>
            <a:ext cx="4752528" cy="6048672"/>
          </a:xfrm>
          <a:prstGeom prst="rect">
            <a:avLst/>
          </a:prstGeom>
          <a:solidFill>
            <a:schemeClr val="dk1"/>
          </a:solidFill>
          <a:ln cap="flat" cmpd="sng" w="127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33"/>
          <p:cNvSpPr txBox="1"/>
          <p:nvPr>
            <p:ph type="title"/>
          </p:nvPr>
        </p:nvSpPr>
        <p:spPr>
          <a:xfrm>
            <a:off x="-4201144" y="1196752"/>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PSEUDO CODE:</a:t>
            </a:r>
            <a:endParaRPr/>
          </a:p>
        </p:txBody>
      </p:sp>
      <p:sp>
        <p:nvSpPr>
          <p:cNvPr id="238" name="Google Shape;238;p33"/>
          <p:cNvSpPr txBox="1"/>
          <p:nvPr>
            <p:ph idx="1" type="body"/>
          </p:nvPr>
        </p:nvSpPr>
        <p:spPr>
          <a:xfrm>
            <a:off x="1069413" y="1916832"/>
            <a:ext cx="8568952" cy="432048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600"/>
              <a:buNone/>
            </a:pPr>
            <a:r>
              <a:t/>
            </a:r>
            <a:endParaRPr sz="1600"/>
          </a:p>
          <a:p>
            <a:pPr indent="0" lvl="0" marL="0" rtl="0" algn="l">
              <a:lnSpc>
                <a:spcPct val="100000"/>
              </a:lnSpc>
              <a:spcBef>
                <a:spcPts val="0"/>
              </a:spcBef>
              <a:spcAft>
                <a:spcPts val="0"/>
              </a:spcAft>
              <a:buClr>
                <a:schemeClr val="lt1"/>
              </a:buClr>
              <a:buSzPts val="1600"/>
              <a:buNone/>
            </a:pPr>
            <a:r>
              <a:t/>
            </a:r>
            <a:endParaRPr sz="1600"/>
          </a:p>
        </p:txBody>
      </p:sp>
      <p:sp>
        <p:nvSpPr>
          <p:cNvPr id="239" name="Google Shape;239;p33"/>
          <p:cNvSpPr txBox="1"/>
          <p:nvPr/>
        </p:nvSpPr>
        <p:spPr>
          <a:xfrm>
            <a:off x="1066800" y="90255"/>
            <a:ext cx="100584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Century Gothic"/>
              <a:buNone/>
            </a:pPr>
            <a:r>
              <a:t/>
            </a:r>
            <a:endParaRPr b="0" i="0" sz="3600" u="none" cap="none" strike="noStrike">
              <a:solidFill>
                <a:schemeClr val="dk1"/>
              </a:solidFill>
              <a:latin typeface="Century Gothic"/>
              <a:ea typeface="Century Gothic"/>
              <a:cs typeface="Century Gothic"/>
              <a:sym typeface="Century Gothic"/>
            </a:endParaRPr>
          </a:p>
        </p:txBody>
      </p:sp>
      <p:sp>
        <p:nvSpPr>
          <p:cNvPr id="240" name="Google Shape;240;p33"/>
          <p:cNvSpPr txBox="1"/>
          <p:nvPr/>
        </p:nvSpPr>
        <p:spPr>
          <a:xfrm>
            <a:off x="5015880" y="836712"/>
            <a:ext cx="6803100" cy="4617600"/>
          </a:xfrm>
          <a:prstGeom prst="rect">
            <a:avLst/>
          </a:prstGeom>
          <a:noFill/>
          <a:ln>
            <a:noFill/>
          </a:ln>
        </p:spPr>
        <p:txBody>
          <a:bodyPr anchorCtr="0" anchor="t" bIns="45700" lIns="91425" spcFirstLastPara="1" rIns="91425" wrap="square" tIns="45700">
            <a:spAutoFit/>
          </a:bodyPr>
          <a:lstStyle/>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Fs = </a:t>
            </a:r>
            <a:r>
              <a:rPr lang="en-US" sz="1050">
                <a:solidFill>
                  <a:srgbClr val="DCDCAA"/>
                </a:solidFill>
                <a:highlight>
                  <a:srgbClr val="1E1E1E"/>
                </a:highlight>
                <a:latin typeface="Courier New"/>
                <a:ea typeface="Courier New"/>
                <a:cs typeface="Courier New"/>
                <a:sym typeface="Courier New"/>
              </a:rPr>
              <a:t>input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'Enter sampling rate:'</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ecg = </a:t>
            </a:r>
            <a:r>
              <a:rPr lang="en-US" sz="1050">
                <a:solidFill>
                  <a:srgbClr val="DCDCAA"/>
                </a:solidFill>
                <a:highlight>
                  <a:srgbClr val="1E1E1E"/>
                </a:highlight>
                <a:latin typeface="Courier New"/>
                <a:ea typeface="Courier New"/>
                <a:cs typeface="Courier New"/>
                <a:sym typeface="Courier New"/>
              </a:rPr>
              <a:t>load</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"C:</a:t>
            </a:r>
            <a:r>
              <a:rPr lang="en-US" sz="1050">
                <a:solidFill>
                  <a:srgbClr val="D7BA7D"/>
                </a:solidFill>
                <a:highlight>
                  <a:srgbClr val="1E1E1E"/>
                </a:highlight>
                <a:latin typeface="Courier New"/>
                <a:ea typeface="Courier New"/>
                <a:cs typeface="Courier New"/>
                <a:sym typeface="Courier New"/>
              </a:rPr>
              <a:t>\U</a:t>
            </a:r>
            <a:r>
              <a:rPr lang="en-US" sz="1050">
                <a:solidFill>
                  <a:srgbClr val="CE9178"/>
                </a:solidFill>
                <a:highlight>
                  <a:srgbClr val="1E1E1E"/>
                </a:highlight>
                <a:latin typeface="Courier New"/>
                <a:ea typeface="Courier New"/>
                <a:cs typeface="Courier New"/>
                <a:sym typeface="Courier New"/>
              </a:rPr>
              <a:t>sers</a:t>
            </a:r>
            <a:r>
              <a:rPr lang="en-US" sz="1050">
                <a:solidFill>
                  <a:srgbClr val="D7BA7D"/>
                </a:solidFill>
                <a:highlight>
                  <a:srgbClr val="1E1E1E"/>
                </a:highlight>
                <a:latin typeface="Courier New"/>
                <a:ea typeface="Courier New"/>
                <a:cs typeface="Courier New"/>
                <a:sym typeface="Courier New"/>
              </a:rPr>
              <a:t>\a</a:t>
            </a:r>
            <a:r>
              <a:rPr lang="en-US" sz="1050">
                <a:solidFill>
                  <a:srgbClr val="CE9178"/>
                </a:solidFill>
                <a:highlight>
                  <a:srgbClr val="1E1E1E"/>
                </a:highlight>
                <a:latin typeface="Courier New"/>
                <a:ea typeface="Courier New"/>
                <a:cs typeface="Courier New"/>
                <a:sym typeface="Courier New"/>
              </a:rPr>
              <a:t>adit</a:t>
            </a:r>
            <a:r>
              <a:rPr lang="en-US" sz="1050">
                <a:solidFill>
                  <a:srgbClr val="F44747"/>
                </a:solidFill>
                <a:highlight>
                  <a:srgbClr val="1E1E1E"/>
                </a:highlight>
                <a:latin typeface="Courier New"/>
                <a:ea typeface="Courier New"/>
                <a:cs typeface="Courier New"/>
                <a:sym typeface="Courier New"/>
              </a:rPr>
              <a:t>\D</a:t>
            </a:r>
            <a:r>
              <a:rPr lang="en-US" sz="1050">
                <a:solidFill>
                  <a:srgbClr val="CE9178"/>
                </a:solidFill>
                <a:highlight>
                  <a:srgbClr val="1E1E1E"/>
                </a:highlight>
                <a:latin typeface="Courier New"/>
                <a:ea typeface="Courier New"/>
                <a:cs typeface="Courier New"/>
                <a:sym typeface="Courier New"/>
              </a:rPr>
              <a:t>ownloads</a:t>
            </a:r>
            <a:r>
              <a:rPr lang="en-US" sz="1050">
                <a:solidFill>
                  <a:srgbClr val="D7BA7D"/>
                </a:solidFill>
                <a:highlight>
                  <a:srgbClr val="1E1E1E"/>
                </a:highlight>
                <a:latin typeface="Courier New"/>
                <a:ea typeface="Courier New"/>
                <a:cs typeface="Courier New"/>
                <a:sym typeface="Courier New"/>
              </a:rPr>
              <a:t>\102</a:t>
            </a:r>
            <a:r>
              <a:rPr lang="en-US" sz="1050">
                <a:solidFill>
                  <a:srgbClr val="CE9178"/>
                </a:solidFill>
                <a:highlight>
                  <a:srgbClr val="1E1E1E"/>
                </a:highlight>
                <a:latin typeface="Courier New"/>
                <a:ea typeface="Courier New"/>
                <a:cs typeface="Courier New"/>
                <a:sym typeface="Courier New"/>
              </a:rPr>
              <a:t>m.mat"</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ecgsig = (ecg.val)./</a:t>
            </a:r>
            <a:r>
              <a:rPr lang="en-US" sz="1050">
                <a:solidFill>
                  <a:srgbClr val="B5CEA8"/>
                </a:solidFill>
                <a:highlight>
                  <a:srgbClr val="1E1E1E"/>
                </a:highlight>
                <a:latin typeface="Courier New"/>
                <a:ea typeface="Courier New"/>
                <a:cs typeface="Courier New"/>
                <a:sym typeface="Courier New"/>
              </a:rPr>
              <a:t>200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t = </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length</a:t>
            </a:r>
            <a:r>
              <a:rPr lang="en-US" sz="1050">
                <a:solidFill>
                  <a:srgbClr val="D4D4D4"/>
                </a:solidFill>
                <a:highlight>
                  <a:srgbClr val="1E1E1E"/>
                </a:highlight>
                <a:latin typeface="Courier New"/>
                <a:ea typeface="Courier New"/>
                <a:cs typeface="Courier New"/>
                <a:sym typeface="Courier New"/>
              </a:rPr>
              <a:t>(ecgsig);</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tx = t./Fs;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wt = </a:t>
            </a:r>
            <a:r>
              <a:rPr lang="en-US" sz="1050">
                <a:solidFill>
                  <a:srgbClr val="DCDCAA"/>
                </a:solidFill>
                <a:highlight>
                  <a:srgbClr val="1E1E1E"/>
                </a:highlight>
                <a:latin typeface="Courier New"/>
                <a:ea typeface="Courier New"/>
                <a:cs typeface="Courier New"/>
                <a:sym typeface="Courier New"/>
              </a:rPr>
              <a:t>modwt</a:t>
            </a:r>
            <a:r>
              <a:rPr lang="en-US" sz="1050">
                <a:solidFill>
                  <a:srgbClr val="D4D4D4"/>
                </a:solidFill>
                <a:highlight>
                  <a:srgbClr val="1E1E1E"/>
                </a:highlight>
                <a:latin typeface="Courier New"/>
                <a:ea typeface="Courier New"/>
                <a:cs typeface="Courier New"/>
                <a:sym typeface="Courier New"/>
              </a:rPr>
              <a:t>(ecgsig,</a:t>
            </a:r>
            <a:r>
              <a:rPr lang="en-US" sz="1050">
                <a:solidFill>
                  <a:srgbClr val="B5CEA8"/>
                </a:solidFill>
                <a:highlight>
                  <a:srgbClr val="1E1E1E"/>
                </a:highlight>
                <a:latin typeface="Courier New"/>
                <a:ea typeface="Courier New"/>
                <a:cs typeface="Courier New"/>
                <a:sym typeface="Courier New"/>
              </a:rPr>
              <a:t>4</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'sym4'</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wtrec = </a:t>
            </a:r>
            <a:r>
              <a:rPr lang="en-US" sz="1050">
                <a:solidFill>
                  <a:srgbClr val="DCDCAA"/>
                </a:solidFill>
                <a:highlight>
                  <a:srgbClr val="1E1E1E"/>
                </a:highlight>
                <a:latin typeface="Courier New"/>
                <a:ea typeface="Courier New"/>
                <a:cs typeface="Courier New"/>
                <a:sym typeface="Courier New"/>
              </a:rPr>
              <a:t>zeros</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size</a:t>
            </a:r>
            <a:r>
              <a:rPr lang="en-US" sz="1050">
                <a:solidFill>
                  <a:srgbClr val="D4D4D4"/>
                </a:solidFill>
                <a:highlight>
                  <a:srgbClr val="1E1E1E"/>
                </a:highlight>
                <a:latin typeface="Courier New"/>
                <a:ea typeface="Courier New"/>
                <a:cs typeface="Courier New"/>
                <a:sym typeface="Courier New"/>
              </a:rPr>
              <a:t>(wt));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wtrec</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4</a:t>
            </a:r>
            <a:r>
              <a:rPr lang="en-US" sz="1050">
                <a:solidFill>
                  <a:srgbClr val="D4D4D4"/>
                </a:solidFill>
                <a:highlight>
                  <a:srgbClr val="1E1E1E"/>
                </a:highlight>
                <a:latin typeface="Courier New"/>
                <a:ea typeface="Courier New"/>
                <a:cs typeface="Courier New"/>
                <a:sym typeface="Courier New"/>
              </a:rPr>
              <a:t>,:) = </a:t>
            </a:r>
            <a:r>
              <a:rPr lang="en-US" sz="1050">
                <a:solidFill>
                  <a:srgbClr val="DCDCAA"/>
                </a:solidFill>
                <a:highlight>
                  <a:srgbClr val="1E1E1E"/>
                </a:highlight>
                <a:latin typeface="Courier New"/>
                <a:ea typeface="Courier New"/>
                <a:cs typeface="Courier New"/>
                <a:sym typeface="Courier New"/>
              </a:rPr>
              <a:t>wt</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4</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y = </a:t>
            </a:r>
            <a:r>
              <a:rPr lang="en-US" sz="1050">
                <a:solidFill>
                  <a:srgbClr val="DCDCAA"/>
                </a:solidFill>
                <a:highlight>
                  <a:srgbClr val="1E1E1E"/>
                </a:highlight>
                <a:latin typeface="Courier New"/>
                <a:ea typeface="Courier New"/>
                <a:cs typeface="Courier New"/>
                <a:sym typeface="Courier New"/>
              </a:rPr>
              <a:t>imodwt</a:t>
            </a:r>
            <a:r>
              <a:rPr lang="en-US" sz="1050">
                <a:solidFill>
                  <a:srgbClr val="D4D4D4"/>
                </a:solidFill>
                <a:highlight>
                  <a:srgbClr val="1E1E1E"/>
                </a:highlight>
                <a:latin typeface="Courier New"/>
                <a:ea typeface="Courier New"/>
                <a:cs typeface="Courier New"/>
                <a:sym typeface="Courier New"/>
              </a:rPr>
              <a:t>(wtrec,</a:t>
            </a:r>
            <a:r>
              <a:rPr lang="en-US" sz="1050">
                <a:solidFill>
                  <a:srgbClr val="CE9178"/>
                </a:solidFill>
                <a:highlight>
                  <a:srgbClr val="1E1E1E"/>
                </a:highlight>
                <a:latin typeface="Courier New"/>
                <a:ea typeface="Courier New"/>
                <a:cs typeface="Courier New"/>
                <a:sym typeface="Courier New"/>
              </a:rPr>
              <a:t>'sym4'</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y = </a:t>
            </a:r>
            <a:r>
              <a:rPr lang="en-US" sz="1050">
                <a:solidFill>
                  <a:srgbClr val="DCDCAA"/>
                </a:solidFill>
                <a:highlight>
                  <a:srgbClr val="1E1E1E"/>
                </a:highlight>
                <a:latin typeface="Courier New"/>
                <a:ea typeface="Courier New"/>
                <a:cs typeface="Courier New"/>
                <a:sym typeface="Courier New"/>
              </a:rPr>
              <a:t>abs</a:t>
            </a:r>
            <a:r>
              <a:rPr lang="en-US" sz="1050">
                <a:solidFill>
                  <a:srgbClr val="D4D4D4"/>
                </a:solidFill>
                <a:highlight>
                  <a:srgbClr val="1E1E1E"/>
                </a:highlight>
                <a:latin typeface="Courier New"/>
                <a:ea typeface="Courier New"/>
                <a:cs typeface="Courier New"/>
                <a:sym typeface="Courier New"/>
              </a:rPr>
              <a:t>(y).^</a:t>
            </a:r>
            <a:r>
              <a:rPr lang="en-US" sz="1050">
                <a:solidFill>
                  <a:srgbClr val="B5CEA8"/>
                </a:solidFill>
                <a:highlight>
                  <a:srgbClr val="1E1E1E"/>
                </a:highlight>
                <a:latin typeface="Courier New"/>
                <a:ea typeface="Courier New"/>
                <a:cs typeface="Courier New"/>
                <a:sym typeface="Courier New"/>
              </a:rPr>
              <a:t>2</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subplot</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211</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plot</a:t>
            </a:r>
            <a:r>
              <a:rPr lang="en-US" sz="1050">
                <a:solidFill>
                  <a:srgbClr val="D4D4D4"/>
                </a:solidFill>
                <a:highlight>
                  <a:srgbClr val="1E1E1E"/>
                </a:highlight>
                <a:latin typeface="Courier New"/>
                <a:ea typeface="Courier New"/>
                <a:cs typeface="Courier New"/>
                <a:sym typeface="Courier New"/>
              </a:rPr>
              <a:t>(tx,y);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plot</a:t>
            </a:r>
            <a:r>
              <a:rPr lang="en-US" sz="1050">
                <a:solidFill>
                  <a:srgbClr val="D4D4D4"/>
                </a:solidFill>
                <a:highlight>
                  <a:srgbClr val="1E1E1E"/>
                </a:highlight>
                <a:latin typeface="Courier New"/>
                <a:ea typeface="Courier New"/>
                <a:cs typeface="Courier New"/>
                <a:sym typeface="Courier New"/>
              </a:rPr>
              <a:t>(tm,ecgsig)</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hold 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plot</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tm</a:t>
            </a:r>
            <a:r>
              <a:rPr lang="en-US" sz="1050">
                <a:solidFill>
                  <a:srgbClr val="D4D4D4"/>
                </a:solidFill>
                <a:highlight>
                  <a:srgbClr val="1E1E1E"/>
                </a:highlight>
                <a:latin typeface="Courier New"/>
                <a:ea typeface="Courier New"/>
                <a:cs typeface="Courier New"/>
                <a:sym typeface="Courier New"/>
              </a:rPr>
              <a:t>(ann),</a:t>
            </a:r>
            <a:r>
              <a:rPr lang="en-US" sz="1050">
                <a:solidFill>
                  <a:srgbClr val="DCDCAA"/>
                </a:solidFill>
                <a:highlight>
                  <a:srgbClr val="1E1E1E"/>
                </a:highlight>
                <a:latin typeface="Courier New"/>
                <a:ea typeface="Courier New"/>
                <a:cs typeface="Courier New"/>
                <a:sym typeface="Courier New"/>
              </a:rPr>
              <a:t>ecgsig</a:t>
            </a:r>
            <a:r>
              <a:rPr lang="en-US" sz="1050">
                <a:solidFill>
                  <a:srgbClr val="D4D4D4"/>
                </a:solidFill>
                <a:highlight>
                  <a:srgbClr val="1E1E1E"/>
                </a:highlight>
                <a:latin typeface="Courier New"/>
                <a:ea typeface="Courier New"/>
                <a:cs typeface="Courier New"/>
                <a:sym typeface="Courier New"/>
              </a:rPr>
              <a:t>(ann),</a:t>
            </a:r>
            <a:r>
              <a:rPr lang="en-US" sz="1050">
                <a:solidFill>
                  <a:srgbClr val="CE9178"/>
                </a:solidFill>
                <a:highlight>
                  <a:srgbClr val="1E1E1E"/>
                </a:highlight>
                <a:latin typeface="Courier New"/>
                <a:ea typeface="Courier New"/>
                <a:cs typeface="Courier New"/>
                <a:sym typeface="Courier New"/>
              </a:rPr>
              <a:t>'ro'</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xlabel</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'Seconds'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ylabel</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'Amplitude'</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title</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'Subject - MIT-BIH 200'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marR="0" rtl="0" algn="l">
              <a:spcBef>
                <a:spcPts val="0"/>
              </a:spcBef>
              <a:spcAft>
                <a:spcPts val="0"/>
              </a:spcAft>
              <a:buNone/>
            </a:pPr>
            <a:r>
              <a:t/>
            </a:r>
            <a:endParaRPr sz="9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90000"/>
              </a:lnSpc>
              <a:spcBef>
                <a:spcPts val="0"/>
              </a:spcBef>
              <a:spcAft>
                <a:spcPts val="0"/>
              </a:spcAft>
              <a:buClr>
                <a:schemeClr val="lt1"/>
              </a:buClr>
              <a:buSzPct val="100000"/>
              <a:buFont typeface="Century Gothic"/>
              <a:buNone/>
            </a:pPr>
            <a:r>
              <a:rPr lang="en-US"/>
              <a:t>MODULE 2  </a:t>
            </a:r>
            <a:r>
              <a:rPr b="1" lang="en-US" sz="3600">
                <a:latin typeface="Arial"/>
                <a:ea typeface="Arial"/>
                <a:cs typeface="Arial"/>
                <a:sym typeface="Arial"/>
              </a:rPr>
              <a:t>: FEATURE EXTRACTION – DETECTION OF R WAVES</a:t>
            </a:r>
            <a:br>
              <a:rPr lang="en-US" sz="3600">
                <a:latin typeface="Times New Roman"/>
                <a:ea typeface="Times New Roman"/>
                <a:cs typeface="Times New Roman"/>
                <a:sym typeface="Times New Roman"/>
              </a:rPr>
            </a:br>
            <a:endParaRPr/>
          </a:p>
        </p:txBody>
      </p:sp>
      <p:sp>
        <p:nvSpPr>
          <p:cNvPr id="246" name="Google Shape;246;p34"/>
          <p:cNvSpPr txBox="1"/>
          <p:nvPr/>
        </p:nvSpPr>
        <p:spPr>
          <a:xfrm>
            <a:off x="623392" y="2204864"/>
            <a:ext cx="11424592" cy="278092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rgbClr val="E8E8E8"/>
              </a:buClr>
              <a:buSzPts val="1800"/>
              <a:buFont typeface="Arial"/>
              <a:buChar char="▪"/>
            </a:pPr>
            <a:r>
              <a:rPr b="0" i="0" lang="en-US" sz="1800" u="none" cap="none" strike="noStrike">
                <a:solidFill>
                  <a:srgbClr val="E8E8E8"/>
                </a:solidFill>
                <a:latin typeface="Arial"/>
                <a:ea typeface="Arial"/>
                <a:cs typeface="Arial"/>
                <a:sym typeface="Arial"/>
              </a:rPr>
              <a:t>Input: Normalized Ecg signal dataset</a:t>
            </a:r>
            <a:endParaRPr b="0" i="0" sz="1800" u="none" cap="none" strike="noStrike">
              <a:solidFill>
                <a:srgbClr val="E8E8E8"/>
              </a:solidFill>
              <a:latin typeface="Arial"/>
              <a:ea typeface="Arial"/>
              <a:cs typeface="Arial"/>
              <a:sym typeface="Arial"/>
            </a:endParaRPr>
          </a:p>
          <a:p>
            <a:pPr indent="-228600" lvl="0" marL="228600" marR="0" rtl="0" algn="l">
              <a:lnSpc>
                <a:spcPct val="115000"/>
              </a:lnSpc>
              <a:spcBef>
                <a:spcPts val="1800"/>
              </a:spcBef>
              <a:spcAft>
                <a:spcPts val="0"/>
              </a:spcAft>
              <a:buClr>
                <a:srgbClr val="E8E8E8"/>
              </a:buClr>
              <a:buSzPts val="1800"/>
              <a:buFont typeface="Arial"/>
              <a:buChar char="▪"/>
            </a:pPr>
            <a:r>
              <a:rPr b="0" i="0" lang="en-US" sz="1800" u="none" cap="none" strike="noStrike">
                <a:solidFill>
                  <a:srgbClr val="E8E8E8"/>
                </a:solidFill>
                <a:latin typeface="Arial"/>
                <a:ea typeface="Arial"/>
                <a:cs typeface="Arial"/>
                <a:sym typeface="Arial"/>
              </a:rPr>
              <a:t>Output:  R-R interval for each beat (in s),  Position of R referenced to beginning of the  segment.</a:t>
            </a:r>
            <a:endParaRPr b="0" i="0" sz="1800" u="none" cap="none" strike="noStrike">
              <a:solidFill>
                <a:srgbClr val="E8E8E8"/>
              </a:solidFill>
              <a:latin typeface="Arial"/>
              <a:ea typeface="Arial"/>
              <a:cs typeface="Arial"/>
              <a:sym typeface="Arial"/>
            </a:endParaRPr>
          </a:p>
          <a:p>
            <a:pPr indent="-228600" lvl="0" marL="228600" marR="0" rtl="0" algn="l">
              <a:lnSpc>
                <a:spcPct val="115000"/>
              </a:lnSpc>
              <a:spcBef>
                <a:spcPts val="1800"/>
              </a:spcBef>
              <a:spcAft>
                <a:spcPts val="0"/>
              </a:spcAft>
              <a:buClr>
                <a:srgbClr val="E8E8E8"/>
              </a:buClr>
              <a:buSzPts val="1800"/>
              <a:buFont typeface="Arial"/>
              <a:buChar char="▪"/>
            </a:pPr>
            <a:r>
              <a:rPr b="0" i="0" lang="en-US" sz="1800" u="none" cap="none" strike="noStrike">
                <a:solidFill>
                  <a:srgbClr val="E8E8E8"/>
                </a:solidFill>
                <a:latin typeface="Arial"/>
                <a:ea typeface="Arial"/>
                <a:cs typeface="Arial"/>
                <a:sym typeface="Arial"/>
              </a:rPr>
              <a:t>Tools used: Matlab</a:t>
            </a:r>
            <a:endParaRPr b="0" i="0" sz="1800" u="none" cap="none" strike="noStrike">
              <a:solidFill>
                <a:srgbClr val="E8E8E8"/>
              </a:solidFill>
              <a:latin typeface="Arial"/>
              <a:ea typeface="Arial"/>
              <a:cs typeface="Arial"/>
              <a:sym typeface="Arial"/>
            </a:endParaRPr>
          </a:p>
          <a:p>
            <a:pPr indent="-228600" lvl="0" marL="228600" marR="0" rtl="0" algn="just">
              <a:lnSpc>
                <a:spcPct val="90000"/>
              </a:lnSpc>
              <a:spcBef>
                <a:spcPts val="1800"/>
              </a:spcBef>
              <a:spcAft>
                <a:spcPts val="0"/>
              </a:spcAft>
              <a:buClr>
                <a:srgbClr val="E8E8E8"/>
              </a:buClr>
              <a:buSzPts val="1800"/>
              <a:buFont typeface="Arial"/>
              <a:buChar char="▪"/>
            </a:pPr>
            <a:r>
              <a:rPr b="0" i="0" lang="en-US" sz="1800" u="none" cap="none" strike="noStrike">
                <a:solidFill>
                  <a:srgbClr val="E8E8E8"/>
                </a:solidFill>
                <a:latin typeface="Quattrocento Sans"/>
                <a:ea typeface="Quattrocento Sans"/>
                <a:cs typeface="Quattrocento Sans"/>
                <a:sym typeface="Quattrocento Sans"/>
              </a:rPr>
              <a:t>The R peak can be located from the pair maximum-minimum zero-crossings.R-R interval is the time interval between successive R-peaks in a heartbeat. This is an important feature in classifying an ecg signal.</a:t>
            </a:r>
            <a:endParaRPr b="0" i="0" sz="1800" u="none" cap="none" strike="noStrike">
              <a:solidFill>
                <a:srgbClr val="E8E8E8"/>
              </a:solidFill>
              <a:latin typeface="Times New Roman"/>
              <a:ea typeface="Times New Roman"/>
              <a:cs typeface="Times New Roman"/>
              <a:sym typeface="Times New Roman"/>
            </a:endParaRPr>
          </a:p>
          <a:p>
            <a:pPr indent="0" lvl="0" marL="0" marR="0" rtl="0" algn="l">
              <a:lnSpc>
                <a:spcPct val="90000"/>
              </a:lnSpc>
              <a:spcBef>
                <a:spcPts val="3000"/>
              </a:spcBef>
              <a:spcAft>
                <a:spcPts val="0"/>
              </a:spcAft>
              <a:buClr>
                <a:srgbClr val="FEFEFE"/>
              </a:buClr>
              <a:buSzPts val="2300"/>
              <a:buFont typeface="Arial"/>
              <a:buNone/>
            </a:pPr>
            <a:r>
              <a:t/>
            </a:r>
            <a:endParaRPr b="0" i="0" sz="2300" u="none" cap="none" strike="noStrike">
              <a:solidFill>
                <a:srgbClr val="E8E8E8"/>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p:nvPr/>
        </p:nvSpPr>
        <p:spPr>
          <a:xfrm>
            <a:off x="4655840" y="620688"/>
            <a:ext cx="4752528" cy="6048672"/>
          </a:xfrm>
          <a:prstGeom prst="rect">
            <a:avLst/>
          </a:prstGeom>
          <a:solidFill>
            <a:schemeClr val="dk1"/>
          </a:solidFill>
          <a:ln cap="flat" cmpd="sng" w="127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2" name="Google Shape;252;p35"/>
          <p:cNvSpPr txBox="1"/>
          <p:nvPr>
            <p:ph type="title"/>
          </p:nvPr>
        </p:nvSpPr>
        <p:spPr>
          <a:xfrm>
            <a:off x="-4201144" y="1196752"/>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PSEUDO CODE:</a:t>
            </a:r>
            <a:endParaRPr/>
          </a:p>
        </p:txBody>
      </p:sp>
      <p:sp>
        <p:nvSpPr>
          <p:cNvPr id="253" name="Google Shape;253;p35"/>
          <p:cNvSpPr txBox="1"/>
          <p:nvPr>
            <p:ph idx="1" type="body"/>
          </p:nvPr>
        </p:nvSpPr>
        <p:spPr>
          <a:xfrm>
            <a:off x="4655850" y="1602500"/>
            <a:ext cx="4752600" cy="43206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[signal,Fs,tm]=</a:t>
            </a:r>
            <a:r>
              <a:rPr lang="en-US" sz="1050">
                <a:solidFill>
                  <a:srgbClr val="DCDCAA"/>
                </a:solidFill>
                <a:highlight>
                  <a:srgbClr val="1E1E1E"/>
                </a:highlight>
                <a:latin typeface="Courier New"/>
                <a:ea typeface="Courier New"/>
                <a:cs typeface="Courier New"/>
                <a:sym typeface="Courier New"/>
              </a:rPr>
              <a:t>rdsamp</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'mitdb/109'</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10000</a:t>
            </a: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[ann,type] = </a:t>
            </a:r>
            <a:r>
              <a:rPr lang="en-US" sz="1050">
                <a:solidFill>
                  <a:srgbClr val="DCDCAA"/>
                </a:solidFill>
                <a:highlight>
                  <a:srgbClr val="1E1E1E"/>
                </a:highlight>
                <a:latin typeface="Courier New"/>
                <a:ea typeface="Courier New"/>
                <a:cs typeface="Courier New"/>
                <a:sym typeface="Courier New"/>
              </a:rPr>
              <a:t>rdann</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'mitdb/109'</a:t>
            </a: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'atr'</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10000</a:t>
            </a:r>
            <a:r>
              <a:rPr lang="en-US" sz="1050">
                <a:solidFill>
                  <a:srgbClr val="D4D4D4"/>
                </a:solidFill>
                <a:highlight>
                  <a:srgbClr val="1E1E1E"/>
                </a:highlight>
                <a:latin typeface="Courier New"/>
                <a:ea typeface="Courier New"/>
                <a:cs typeface="Courier New"/>
                <a:sym typeface="Courier New"/>
              </a:rPr>
              <a:t>,</a:t>
            </a:r>
            <a:r>
              <a:rPr lang="en-US" sz="1050">
                <a:solidFill>
                  <a:srgbClr val="569CD6"/>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'L'</a:t>
            </a:r>
            <a:r>
              <a:rPr lang="en-US"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'ANN='</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(ann/</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figure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length</a:t>
            </a:r>
            <a:r>
              <a:rPr lang="en-US" sz="1050">
                <a:solidFill>
                  <a:srgbClr val="D4D4D4"/>
                </a:solidFill>
                <a:highlight>
                  <a:srgbClr val="1E1E1E"/>
                </a:highlight>
                <a:latin typeface="Courier New"/>
                <a:ea typeface="Courier New"/>
                <a:cs typeface="Courier New"/>
                <a:sym typeface="Courier New"/>
              </a:rPr>
              <a:t>(signal)));</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length</a:t>
            </a:r>
            <a:r>
              <a:rPr lang="en-US" sz="1050">
                <a:solidFill>
                  <a:srgbClr val="D4D4D4"/>
                </a:solidFill>
                <a:highlight>
                  <a:srgbClr val="1E1E1E"/>
                </a:highlight>
                <a:latin typeface="Courier New"/>
                <a:ea typeface="Courier New"/>
                <a:cs typeface="Courier New"/>
                <a:sym typeface="Courier New"/>
              </a:rPr>
              <a:t>(tm)));</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plot</a:t>
            </a:r>
            <a:r>
              <a:rPr lang="en-US" sz="1050">
                <a:solidFill>
                  <a:srgbClr val="D4D4D4"/>
                </a:solidFill>
                <a:highlight>
                  <a:srgbClr val="1E1E1E"/>
                </a:highlight>
                <a:latin typeface="Courier New"/>
                <a:ea typeface="Courier New"/>
                <a:cs typeface="Courier New"/>
                <a:sym typeface="Courier New"/>
              </a:rPr>
              <a:t>(tm,signal)</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hold 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plot</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tm</a:t>
            </a:r>
            <a:r>
              <a:rPr lang="en-US" sz="1050">
                <a:solidFill>
                  <a:srgbClr val="D4D4D4"/>
                </a:solidFill>
                <a:highlight>
                  <a:srgbClr val="1E1E1E"/>
                </a:highlight>
                <a:latin typeface="Courier New"/>
                <a:ea typeface="Courier New"/>
                <a:cs typeface="Courier New"/>
                <a:sym typeface="Courier New"/>
              </a:rPr>
              <a:t>(ann),</a:t>
            </a:r>
            <a:r>
              <a:rPr lang="en-US" sz="1050">
                <a:solidFill>
                  <a:srgbClr val="DCDCAA"/>
                </a:solidFill>
                <a:highlight>
                  <a:srgbClr val="1E1E1E"/>
                </a:highlight>
                <a:latin typeface="Courier New"/>
                <a:ea typeface="Courier New"/>
                <a:cs typeface="Courier New"/>
                <a:sym typeface="Courier New"/>
              </a:rPr>
              <a:t>signal</a:t>
            </a:r>
            <a:r>
              <a:rPr lang="en-US" sz="1050">
                <a:solidFill>
                  <a:srgbClr val="D4D4D4"/>
                </a:solidFill>
                <a:highlight>
                  <a:srgbClr val="1E1E1E"/>
                </a:highlight>
                <a:latin typeface="Courier New"/>
                <a:ea typeface="Courier New"/>
                <a:cs typeface="Courier New"/>
                <a:sym typeface="Courier New"/>
              </a:rPr>
              <a:t>(ann),</a:t>
            </a:r>
            <a:r>
              <a:rPr lang="en-US" sz="1050">
                <a:solidFill>
                  <a:srgbClr val="CE9178"/>
                </a:solidFill>
                <a:highlight>
                  <a:srgbClr val="1E1E1E"/>
                </a:highlight>
                <a:latin typeface="Courier New"/>
                <a:ea typeface="Courier New"/>
                <a:cs typeface="Courier New"/>
                <a:sym typeface="Courier New"/>
              </a:rPr>
              <a:t>'ro'</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xlabel</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'Seconds'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ylabel</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'Amplitude'</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title</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'Subject - MIT-BIH 100'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wt = </a:t>
            </a:r>
            <a:r>
              <a:rPr lang="en-US" sz="1050">
                <a:solidFill>
                  <a:srgbClr val="DCDCAA"/>
                </a:solidFill>
                <a:highlight>
                  <a:srgbClr val="1E1E1E"/>
                </a:highlight>
                <a:latin typeface="Courier New"/>
                <a:ea typeface="Courier New"/>
                <a:cs typeface="Courier New"/>
                <a:sym typeface="Courier New"/>
              </a:rPr>
              <a:t>modwt</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signal</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19</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3587</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5</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p:txBody>
      </p:sp>
      <p:sp>
        <p:nvSpPr>
          <p:cNvPr id="254" name="Google Shape;254;p35"/>
          <p:cNvSpPr txBox="1"/>
          <p:nvPr/>
        </p:nvSpPr>
        <p:spPr>
          <a:xfrm>
            <a:off x="1066800" y="90255"/>
            <a:ext cx="100584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Century Gothic"/>
              <a:buNone/>
            </a:pPr>
            <a:r>
              <a:t/>
            </a:r>
            <a:endParaRPr b="0" i="0" sz="3600" u="none" cap="none" strike="noStrike">
              <a:solidFill>
                <a:schemeClr val="dk1"/>
              </a:solidFill>
              <a:latin typeface="Century Gothic"/>
              <a:ea typeface="Century Gothic"/>
              <a:cs typeface="Century Gothic"/>
              <a:sym typeface="Century Gothic"/>
            </a:endParaRPr>
          </a:p>
        </p:txBody>
      </p:sp>
      <p:sp>
        <p:nvSpPr>
          <p:cNvPr id="255" name="Google Shape;255;p35"/>
          <p:cNvSpPr txBox="1"/>
          <p:nvPr/>
        </p:nvSpPr>
        <p:spPr>
          <a:xfrm>
            <a:off x="5140325" y="90250"/>
            <a:ext cx="50409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p:nvPr/>
        </p:nvSpPr>
        <p:spPr>
          <a:xfrm>
            <a:off x="4612990" y="620688"/>
            <a:ext cx="4752600" cy="6048600"/>
          </a:xfrm>
          <a:prstGeom prst="rect">
            <a:avLst/>
          </a:prstGeom>
          <a:solidFill>
            <a:schemeClr val="dk1"/>
          </a:solidFill>
          <a:ln cap="flat" cmpd="sng" w="127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2" name="Google Shape;262;p36"/>
          <p:cNvSpPr txBox="1"/>
          <p:nvPr>
            <p:ph idx="1" type="body"/>
          </p:nvPr>
        </p:nvSpPr>
        <p:spPr>
          <a:xfrm>
            <a:off x="4613000" y="1602500"/>
            <a:ext cx="4752600" cy="4320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wtrec = </a:t>
            </a:r>
            <a:r>
              <a:rPr lang="en-US" sz="1050">
                <a:solidFill>
                  <a:srgbClr val="DCDCAA"/>
                </a:solidFill>
                <a:highlight>
                  <a:srgbClr val="1E1E1E"/>
                </a:highlight>
                <a:latin typeface="Courier New"/>
                <a:ea typeface="Courier New"/>
                <a:cs typeface="Courier New"/>
                <a:sym typeface="Courier New"/>
              </a:rPr>
              <a:t>zeros</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size</a:t>
            </a:r>
            <a:r>
              <a:rPr lang="en-US" sz="1050">
                <a:solidFill>
                  <a:srgbClr val="D4D4D4"/>
                </a:solidFill>
                <a:highlight>
                  <a:srgbClr val="1E1E1E"/>
                </a:highlight>
                <a:latin typeface="Courier New"/>
                <a:ea typeface="Courier New"/>
                <a:cs typeface="Courier New"/>
                <a:sym typeface="Courier New"/>
              </a:rPr>
              <a:t>(wt));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wtrec</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4</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5</a:t>
            </a:r>
            <a:r>
              <a:rPr lang="en-US" sz="1050">
                <a:solidFill>
                  <a:srgbClr val="D4D4D4"/>
                </a:solidFill>
                <a:highlight>
                  <a:srgbClr val="1E1E1E"/>
                </a:highlight>
                <a:latin typeface="Courier New"/>
                <a:ea typeface="Courier New"/>
                <a:cs typeface="Courier New"/>
                <a:sym typeface="Courier New"/>
              </a:rPr>
              <a:t>,:) = </a:t>
            </a:r>
            <a:r>
              <a:rPr lang="en-US" sz="1050">
                <a:solidFill>
                  <a:srgbClr val="DCDCAA"/>
                </a:solidFill>
                <a:highlight>
                  <a:srgbClr val="1E1E1E"/>
                </a:highlight>
                <a:latin typeface="Courier New"/>
                <a:ea typeface="Courier New"/>
                <a:cs typeface="Courier New"/>
                <a:sym typeface="Courier New"/>
              </a:rPr>
              <a:t>wt</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4</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5</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y = </a:t>
            </a:r>
            <a:r>
              <a:rPr lang="en-US" sz="1050">
                <a:solidFill>
                  <a:srgbClr val="DCDCAA"/>
                </a:solidFill>
                <a:highlight>
                  <a:srgbClr val="1E1E1E"/>
                </a:highlight>
                <a:latin typeface="Courier New"/>
                <a:ea typeface="Courier New"/>
                <a:cs typeface="Courier New"/>
                <a:sym typeface="Courier New"/>
              </a:rPr>
              <a:t>imodwt</a:t>
            </a:r>
            <a:r>
              <a:rPr lang="en-US" sz="1050">
                <a:solidFill>
                  <a:srgbClr val="D4D4D4"/>
                </a:solidFill>
                <a:highlight>
                  <a:srgbClr val="1E1E1E"/>
                </a:highlight>
                <a:latin typeface="Courier New"/>
                <a:ea typeface="Courier New"/>
                <a:cs typeface="Courier New"/>
                <a:sym typeface="Courier New"/>
              </a:rPr>
              <a:t>(wtrec,</a:t>
            </a:r>
            <a:r>
              <a:rPr lang="en-US" sz="1050">
                <a:solidFill>
                  <a:srgbClr val="CE9178"/>
                </a:solidFill>
                <a:highlight>
                  <a:srgbClr val="1E1E1E"/>
                </a:highlight>
                <a:latin typeface="Courier New"/>
                <a:ea typeface="Courier New"/>
                <a:cs typeface="Courier New"/>
                <a:sym typeface="Courier New"/>
              </a:rPr>
              <a:t>'sym4'</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y = </a:t>
            </a:r>
            <a:r>
              <a:rPr lang="en-US" sz="1050">
                <a:solidFill>
                  <a:srgbClr val="DCDCAA"/>
                </a:solidFill>
                <a:highlight>
                  <a:srgbClr val="1E1E1E"/>
                </a:highlight>
                <a:latin typeface="Courier New"/>
                <a:ea typeface="Courier New"/>
                <a:cs typeface="Courier New"/>
                <a:sym typeface="Courier New"/>
              </a:rPr>
              <a:t>abs</a:t>
            </a:r>
            <a:r>
              <a:rPr lang="en-US" sz="1050">
                <a:solidFill>
                  <a:srgbClr val="D4D4D4"/>
                </a:solidFill>
                <a:highlight>
                  <a:srgbClr val="1E1E1E"/>
                </a:highlight>
                <a:latin typeface="Courier New"/>
                <a:ea typeface="Courier New"/>
                <a:cs typeface="Courier New"/>
                <a:sym typeface="Courier New"/>
              </a:rPr>
              <a:t>(y).^</a:t>
            </a:r>
            <a:r>
              <a:rPr lang="en-US" sz="1050">
                <a:solidFill>
                  <a:srgbClr val="B5CEA8"/>
                </a:solidFill>
                <a:highlight>
                  <a:srgbClr val="1E1E1E"/>
                </a:highlight>
                <a:latin typeface="Courier New"/>
                <a:ea typeface="Courier New"/>
                <a:cs typeface="Courier New"/>
                <a:sym typeface="Courier New"/>
              </a:rPr>
              <a:t>2</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[qrspeaks,locs] = </a:t>
            </a:r>
            <a:r>
              <a:rPr lang="en-US" sz="1050">
                <a:solidFill>
                  <a:srgbClr val="DCDCAA"/>
                </a:solidFill>
                <a:highlight>
                  <a:srgbClr val="1E1E1E"/>
                </a:highlight>
                <a:latin typeface="Courier New"/>
                <a:ea typeface="Courier New"/>
                <a:cs typeface="Courier New"/>
                <a:sym typeface="Courier New"/>
              </a:rPr>
              <a:t>findpeaks</a:t>
            </a:r>
            <a:r>
              <a:rPr lang="en-US" sz="1050">
                <a:solidFill>
                  <a:srgbClr val="D4D4D4"/>
                </a:solidFill>
                <a:highlight>
                  <a:srgbClr val="1E1E1E"/>
                </a:highlight>
                <a:latin typeface="Courier New"/>
                <a:ea typeface="Courier New"/>
                <a:cs typeface="Courier New"/>
                <a:sym typeface="Courier New"/>
              </a:rPr>
              <a:t>(y,tm,</a:t>
            </a:r>
            <a:r>
              <a:rPr lang="en-US" sz="1050">
                <a:solidFill>
                  <a:srgbClr val="CE9178"/>
                </a:solidFill>
                <a:highlight>
                  <a:srgbClr val="1E1E1E"/>
                </a:highlight>
                <a:latin typeface="Courier New"/>
                <a:ea typeface="Courier New"/>
                <a:cs typeface="Courier New"/>
                <a:sym typeface="Courier New"/>
              </a:rPr>
              <a:t>'MinPeakHeight'</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0.30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CE9178"/>
                </a:solidFill>
                <a:highlight>
                  <a:srgbClr val="1E1E1E"/>
                </a:highlight>
                <a:latin typeface="Courier New"/>
                <a:ea typeface="Courier New"/>
                <a:cs typeface="Courier New"/>
                <a:sym typeface="Courier New"/>
              </a:rPr>
              <a:t>'MinPeakDistance'</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0.150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[rrlocs] = </a:t>
            </a:r>
            <a:r>
              <a:rPr lang="en-US" sz="1050">
                <a:solidFill>
                  <a:srgbClr val="DCDCAA"/>
                </a:solidFill>
                <a:highlight>
                  <a:srgbClr val="1E1E1E"/>
                </a:highlight>
                <a:latin typeface="Courier New"/>
                <a:ea typeface="Courier New"/>
                <a:cs typeface="Courier New"/>
                <a:sym typeface="Courier New"/>
              </a:rPr>
              <a:t>zeros</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34</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C586C0"/>
                </a:solidFill>
                <a:highlight>
                  <a:srgbClr val="1E1E1E"/>
                </a:highlight>
                <a:latin typeface="Courier New"/>
                <a:ea typeface="Courier New"/>
                <a:cs typeface="Courier New"/>
                <a:sym typeface="Courier New"/>
              </a:rPr>
              <a:t>for</a:t>
            </a:r>
            <a:r>
              <a:rPr lang="en-US" sz="1050">
                <a:solidFill>
                  <a:srgbClr val="D4D4D4"/>
                </a:solidFill>
                <a:highlight>
                  <a:srgbClr val="1E1E1E"/>
                </a:highlight>
                <a:latin typeface="Courier New"/>
                <a:ea typeface="Courier New"/>
                <a:cs typeface="Courier New"/>
                <a:sym typeface="Courier New"/>
              </a:rPr>
              <a:t> f=</a:t>
            </a:r>
            <a:r>
              <a:rPr lang="en-US" sz="1050">
                <a:solidFill>
                  <a:srgbClr val="B5CEA8"/>
                </a:solidFill>
                <a:highlight>
                  <a:srgbClr val="1E1E1E"/>
                </a:highlight>
                <a:latin typeface="Courier New"/>
                <a:ea typeface="Courier New"/>
                <a:cs typeface="Courier New"/>
                <a:sym typeface="Courier New"/>
              </a:rPr>
              <a:t>2</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length</a:t>
            </a:r>
            <a:r>
              <a:rPr lang="en-US" sz="1050">
                <a:solidFill>
                  <a:srgbClr val="D4D4D4"/>
                </a:solidFill>
                <a:highlight>
                  <a:srgbClr val="1E1E1E"/>
                </a:highlight>
                <a:latin typeface="Courier New"/>
                <a:ea typeface="Courier New"/>
                <a:cs typeface="Courier New"/>
                <a:sym typeface="Courier New"/>
              </a:rPr>
              <a:t>(locs)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DCDCAA"/>
                </a:solidFill>
                <a:highlight>
                  <a:srgbClr val="1E1E1E"/>
                </a:highlight>
                <a:latin typeface="Courier New"/>
                <a:ea typeface="Courier New"/>
                <a:cs typeface="Courier New"/>
                <a:sym typeface="Courier New"/>
              </a:rPr>
              <a:t>rrlocs</a:t>
            </a:r>
            <a:r>
              <a:rPr lang="en-US" sz="1050">
                <a:solidFill>
                  <a:srgbClr val="D4D4D4"/>
                </a:solidFill>
                <a:highlight>
                  <a:srgbClr val="1E1E1E"/>
                </a:highlight>
                <a:latin typeface="Courier New"/>
                <a:ea typeface="Courier New"/>
                <a:cs typeface="Courier New"/>
                <a:sym typeface="Courier New"/>
              </a:rPr>
              <a:t>(f) = </a:t>
            </a:r>
            <a:r>
              <a:rPr lang="en-US" sz="1050">
                <a:solidFill>
                  <a:srgbClr val="DCDCAA"/>
                </a:solidFill>
                <a:highlight>
                  <a:srgbClr val="1E1E1E"/>
                </a:highlight>
                <a:latin typeface="Courier New"/>
                <a:ea typeface="Courier New"/>
                <a:cs typeface="Courier New"/>
                <a:sym typeface="Courier New"/>
              </a:rPr>
              <a:t>locs</a:t>
            </a:r>
            <a:r>
              <a:rPr lang="en-US" sz="1050">
                <a:solidFill>
                  <a:srgbClr val="D4D4D4"/>
                </a:solidFill>
                <a:highlight>
                  <a:srgbClr val="1E1E1E"/>
                </a:highlight>
                <a:latin typeface="Courier New"/>
                <a:ea typeface="Courier New"/>
                <a:cs typeface="Courier New"/>
                <a:sym typeface="Courier New"/>
              </a:rPr>
              <a:t>(f) - </a:t>
            </a:r>
            <a:r>
              <a:rPr lang="en-US" sz="1050">
                <a:solidFill>
                  <a:srgbClr val="DCDCAA"/>
                </a:solidFill>
                <a:highlight>
                  <a:srgbClr val="1E1E1E"/>
                </a:highlight>
                <a:latin typeface="Courier New"/>
                <a:ea typeface="Courier New"/>
                <a:cs typeface="Courier New"/>
                <a:sym typeface="Courier New"/>
              </a:rPr>
              <a:t>locs</a:t>
            </a:r>
            <a:r>
              <a:rPr lang="en-US" sz="1050">
                <a:solidFill>
                  <a:srgbClr val="D4D4D4"/>
                </a:solidFill>
                <a:highlight>
                  <a:srgbClr val="1E1E1E"/>
                </a:highlight>
                <a:latin typeface="Courier New"/>
                <a:ea typeface="Courier New"/>
                <a:cs typeface="Courier New"/>
                <a:sym typeface="Courier New"/>
              </a:rPr>
              <a:t>(f-</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end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'R location = '</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(locs)));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'RR interval = '</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(rrlocs)));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figure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plot</a:t>
            </a:r>
            <a:r>
              <a:rPr lang="en-US" sz="1050">
                <a:solidFill>
                  <a:srgbClr val="D4D4D4"/>
                </a:solidFill>
                <a:highlight>
                  <a:srgbClr val="1E1E1E"/>
                </a:highlight>
                <a:latin typeface="Courier New"/>
                <a:ea typeface="Courier New"/>
                <a:cs typeface="Courier New"/>
                <a:sym typeface="Courier New"/>
              </a:rPr>
              <a:t>(tm,y)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hold 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plot</a:t>
            </a:r>
            <a:r>
              <a:rPr lang="en-US" sz="1050">
                <a:solidFill>
                  <a:srgbClr val="D4D4D4"/>
                </a:solidFill>
                <a:highlight>
                  <a:srgbClr val="1E1E1E"/>
                </a:highlight>
                <a:latin typeface="Courier New"/>
                <a:ea typeface="Courier New"/>
                <a:cs typeface="Courier New"/>
                <a:sym typeface="Courier New"/>
              </a:rPr>
              <a:t>(locs,qrspeaks,</a:t>
            </a:r>
            <a:r>
              <a:rPr lang="en-US" sz="1050">
                <a:solidFill>
                  <a:srgbClr val="CE9178"/>
                </a:solidFill>
                <a:highlight>
                  <a:srgbClr val="1E1E1E"/>
                </a:highlight>
                <a:latin typeface="Courier New"/>
                <a:ea typeface="Courier New"/>
                <a:cs typeface="Courier New"/>
                <a:sym typeface="Courier New"/>
              </a:rPr>
              <a:t>'ro'</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xlabel</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'Seconds'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title</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'R Peaks Localized by Wavelet Transform with Automatic Annotations'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
        <p:nvSpPr>
          <p:cNvPr id="263" name="Google Shape;263;p36"/>
          <p:cNvSpPr txBox="1"/>
          <p:nvPr/>
        </p:nvSpPr>
        <p:spPr>
          <a:xfrm>
            <a:off x="5097475" y="90250"/>
            <a:ext cx="50409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00">
              <a:solidFill>
                <a:schemeClr val="lt1"/>
              </a:solidFill>
            </a:endParaRPr>
          </a:p>
        </p:txBody>
      </p:sp>
      <p:sp>
        <p:nvSpPr>
          <p:cNvPr id="264" name="Google Shape;264;p36"/>
          <p:cNvSpPr txBox="1"/>
          <p:nvPr/>
        </p:nvSpPr>
        <p:spPr>
          <a:xfrm>
            <a:off x="-42850" y="0"/>
            <a:ext cx="3000000" cy="3786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t/>
            </a:r>
            <a:endParaRPr/>
          </a:p>
        </p:txBody>
      </p:sp>
      <p:sp>
        <p:nvSpPr>
          <p:cNvPr id="265" name="Google Shape;265;p36"/>
          <p:cNvSpPr/>
          <p:nvPr/>
        </p:nvSpPr>
        <p:spPr>
          <a:xfrm>
            <a:off x="4612990" y="620688"/>
            <a:ext cx="4752600" cy="6048600"/>
          </a:xfrm>
          <a:prstGeom prst="rect">
            <a:avLst/>
          </a:prstGeom>
          <a:solidFill>
            <a:schemeClr val="dk1"/>
          </a:solidFill>
          <a:ln cap="flat" cmpd="sng" w="127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6" name="Google Shape;266;p36"/>
          <p:cNvSpPr txBox="1"/>
          <p:nvPr>
            <p:ph type="title"/>
          </p:nvPr>
        </p:nvSpPr>
        <p:spPr>
          <a:xfrm>
            <a:off x="-4243994" y="1196752"/>
            <a:ext cx="8610600" cy="129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PSEUDO CODE:</a:t>
            </a:r>
            <a:endParaRPr/>
          </a:p>
        </p:txBody>
      </p:sp>
      <p:sp>
        <p:nvSpPr>
          <p:cNvPr id="267" name="Google Shape;267;p36"/>
          <p:cNvSpPr txBox="1"/>
          <p:nvPr>
            <p:ph idx="1" type="body"/>
          </p:nvPr>
        </p:nvSpPr>
        <p:spPr>
          <a:xfrm>
            <a:off x="4613000" y="1602500"/>
            <a:ext cx="4752600" cy="4320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wtrec = </a:t>
            </a:r>
            <a:r>
              <a:rPr lang="en-US" sz="1050">
                <a:solidFill>
                  <a:srgbClr val="DCDCAA"/>
                </a:solidFill>
                <a:highlight>
                  <a:srgbClr val="1E1E1E"/>
                </a:highlight>
                <a:latin typeface="Courier New"/>
                <a:ea typeface="Courier New"/>
                <a:cs typeface="Courier New"/>
                <a:sym typeface="Courier New"/>
              </a:rPr>
              <a:t>zeros</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size</a:t>
            </a:r>
            <a:r>
              <a:rPr lang="en-US" sz="1050">
                <a:solidFill>
                  <a:srgbClr val="D4D4D4"/>
                </a:solidFill>
                <a:highlight>
                  <a:srgbClr val="1E1E1E"/>
                </a:highlight>
                <a:latin typeface="Courier New"/>
                <a:ea typeface="Courier New"/>
                <a:cs typeface="Courier New"/>
                <a:sym typeface="Courier New"/>
              </a:rPr>
              <a:t>(wt));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wtrec</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4</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5</a:t>
            </a:r>
            <a:r>
              <a:rPr lang="en-US" sz="1050">
                <a:solidFill>
                  <a:srgbClr val="D4D4D4"/>
                </a:solidFill>
                <a:highlight>
                  <a:srgbClr val="1E1E1E"/>
                </a:highlight>
                <a:latin typeface="Courier New"/>
                <a:ea typeface="Courier New"/>
                <a:cs typeface="Courier New"/>
                <a:sym typeface="Courier New"/>
              </a:rPr>
              <a:t>,:) = </a:t>
            </a:r>
            <a:r>
              <a:rPr lang="en-US" sz="1050">
                <a:solidFill>
                  <a:srgbClr val="DCDCAA"/>
                </a:solidFill>
                <a:highlight>
                  <a:srgbClr val="1E1E1E"/>
                </a:highlight>
                <a:latin typeface="Courier New"/>
                <a:ea typeface="Courier New"/>
                <a:cs typeface="Courier New"/>
                <a:sym typeface="Courier New"/>
              </a:rPr>
              <a:t>wt</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4</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5</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y = </a:t>
            </a:r>
            <a:r>
              <a:rPr lang="en-US" sz="1050">
                <a:solidFill>
                  <a:srgbClr val="DCDCAA"/>
                </a:solidFill>
                <a:highlight>
                  <a:srgbClr val="1E1E1E"/>
                </a:highlight>
                <a:latin typeface="Courier New"/>
                <a:ea typeface="Courier New"/>
                <a:cs typeface="Courier New"/>
                <a:sym typeface="Courier New"/>
              </a:rPr>
              <a:t>imodwt</a:t>
            </a:r>
            <a:r>
              <a:rPr lang="en-US" sz="1050">
                <a:solidFill>
                  <a:srgbClr val="D4D4D4"/>
                </a:solidFill>
                <a:highlight>
                  <a:srgbClr val="1E1E1E"/>
                </a:highlight>
                <a:latin typeface="Courier New"/>
                <a:ea typeface="Courier New"/>
                <a:cs typeface="Courier New"/>
                <a:sym typeface="Courier New"/>
              </a:rPr>
              <a:t>(wtrec,</a:t>
            </a:r>
            <a:r>
              <a:rPr lang="en-US" sz="1050">
                <a:solidFill>
                  <a:srgbClr val="CE9178"/>
                </a:solidFill>
                <a:highlight>
                  <a:srgbClr val="1E1E1E"/>
                </a:highlight>
                <a:latin typeface="Courier New"/>
                <a:ea typeface="Courier New"/>
                <a:cs typeface="Courier New"/>
                <a:sym typeface="Courier New"/>
              </a:rPr>
              <a:t>'sym4'</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y = </a:t>
            </a:r>
            <a:r>
              <a:rPr lang="en-US" sz="1050">
                <a:solidFill>
                  <a:srgbClr val="DCDCAA"/>
                </a:solidFill>
                <a:highlight>
                  <a:srgbClr val="1E1E1E"/>
                </a:highlight>
                <a:latin typeface="Courier New"/>
                <a:ea typeface="Courier New"/>
                <a:cs typeface="Courier New"/>
                <a:sym typeface="Courier New"/>
              </a:rPr>
              <a:t>abs</a:t>
            </a:r>
            <a:r>
              <a:rPr lang="en-US" sz="1050">
                <a:solidFill>
                  <a:srgbClr val="D4D4D4"/>
                </a:solidFill>
                <a:highlight>
                  <a:srgbClr val="1E1E1E"/>
                </a:highlight>
                <a:latin typeface="Courier New"/>
                <a:ea typeface="Courier New"/>
                <a:cs typeface="Courier New"/>
                <a:sym typeface="Courier New"/>
              </a:rPr>
              <a:t>(y).^</a:t>
            </a:r>
            <a:r>
              <a:rPr lang="en-US" sz="1050">
                <a:solidFill>
                  <a:srgbClr val="B5CEA8"/>
                </a:solidFill>
                <a:highlight>
                  <a:srgbClr val="1E1E1E"/>
                </a:highlight>
                <a:latin typeface="Courier New"/>
                <a:ea typeface="Courier New"/>
                <a:cs typeface="Courier New"/>
                <a:sym typeface="Courier New"/>
              </a:rPr>
              <a:t>2</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[qrspeaks,locs] = </a:t>
            </a:r>
            <a:r>
              <a:rPr lang="en-US" sz="1050">
                <a:solidFill>
                  <a:srgbClr val="DCDCAA"/>
                </a:solidFill>
                <a:highlight>
                  <a:srgbClr val="1E1E1E"/>
                </a:highlight>
                <a:latin typeface="Courier New"/>
                <a:ea typeface="Courier New"/>
                <a:cs typeface="Courier New"/>
                <a:sym typeface="Courier New"/>
              </a:rPr>
              <a:t>findpeaks</a:t>
            </a:r>
            <a:r>
              <a:rPr lang="en-US" sz="1050">
                <a:solidFill>
                  <a:srgbClr val="D4D4D4"/>
                </a:solidFill>
                <a:highlight>
                  <a:srgbClr val="1E1E1E"/>
                </a:highlight>
                <a:latin typeface="Courier New"/>
                <a:ea typeface="Courier New"/>
                <a:cs typeface="Courier New"/>
                <a:sym typeface="Courier New"/>
              </a:rPr>
              <a:t>(y,tm,</a:t>
            </a:r>
            <a:r>
              <a:rPr lang="en-US" sz="1050">
                <a:solidFill>
                  <a:srgbClr val="CE9178"/>
                </a:solidFill>
                <a:highlight>
                  <a:srgbClr val="1E1E1E"/>
                </a:highlight>
                <a:latin typeface="Courier New"/>
                <a:ea typeface="Courier New"/>
                <a:cs typeface="Courier New"/>
                <a:sym typeface="Courier New"/>
              </a:rPr>
              <a:t>'MinPeakHeight'</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0.30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CE9178"/>
                </a:solidFill>
                <a:highlight>
                  <a:srgbClr val="1E1E1E"/>
                </a:highlight>
                <a:latin typeface="Courier New"/>
                <a:ea typeface="Courier New"/>
                <a:cs typeface="Courier New"/>
                <a:sym typeface="Courier New"/>
              </a:rPr>
              <a:t>'MinPeakDistance'</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0.150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[rrlocs] = </a:t>
            </a:r>
            <a:r>
              <a:rPr lang="en-US" sz="1050">
                <a:solidFill>
                  <a:srgbClr val="DCDCAA"/>
                </a:solidFill>
                <a:highlight>
                  <a:srgbClr val="1E1E1E"/>
                </a:highlight>
                <a:latin typeface="Courier New"/>
                <a:ea typeface="Courier New"/>
                <a:cs typeface="Courier New"/>
                <a:sym typeface="Courier New"/>
              </a:rPr>
              <a:t>zeros</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34</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C586C0"/>
                </a:solidFill>
                <a:highlight>
                  <a:srgbClr val="1E1E1E"/>
                </a:highlight>
                <a:latin typeface="Courier New"/>
                <a:ea typeface="Courier New"/>
                <a:cs typeface="Courier New"/>
                <a:sym typeface="Courier New"/>
              </a:rPr>
              <a:t>for</a:t>
            </a:r>
            <a:r>
              <a:rPr lang="en-US" sz="1050">
                <a:solidFill>
                  <a:srgbClr val="D4D4D4"/>
                </a:solidFill>
                <a:highlight>
                  <a:srgbClr val="1E1E1E"/>
                </a:highlight>
                <a:latin typeface="Courier New"/>
                <a:ea typeface="Courier New"/>
                <a:cs typeface="Courier New"/>
                <a:sym typeface="Courier New"/>
              </a:rPr>
              <a:t> f=</a:t>
            </a:r>
            <a:r>
              <a:rPr lang="en-US" sz="1050">
                <a:solidFill>
                  <a:srgbClr val="B5CEA8"/>
                </a:solidFill>
                <a:highlight>
                  <a:srgbClr val="1E1E1E"/>
                </a:highlight>
                <a:latin typeface="Courier New"/>
                <a:ea typeface="Courier New"/>
                <a:cs typeface="Courier New"/>
                <a:sym typeface="Courier New"/>
              </a:rPr>
              <a:t>2</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length</a:t>
            </a:r>
            <a:r>
              <a:rPr lang="en-US" sz="1050">
                <a:solidFill>
                  <a:srgbClr val="D4D4D4"/>
                </a:solidFill>
                <a:highlight>
                  <a:srgbClr val="1E1E1E"/>
                </a:highlight>
                <a:latin typeface="Courier New"/>
                <a:ea typeface="Courier New"/>
                <a:cs typeface="Courier New"/>
                <a:sym typeface="Courier New"/>
              </a:rPr>
              <a:t>(locs)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DCDCAA"/>
                </a:solidFill>
                <a:highlight>
                  <a:srgbClr val="1E1E1E"/>
                </a:highlight>
                <a:latin typeface="Courier New"/>
                <a:ea typeface="Courier New"/>
                <a:cs typeface="Courier New"/>
                <a:sym typeface="Courier New"/>
              </a:rPr>
              <a:t>rrlocs</a:t>
            </a:r>
            <a:r>
              <a:rPr lang="en-US" sz="1050">
                <a:solidFill>
                  <a:srgbClr val="D4D4D4"/>
                </a:solidFill>
                <a:highlight>
                  <a:srgbClr val="1E1E1E"/>
                </a:highlight>
                <a:latin typeface="Courier New"/>
                <a:ea typeface="Courier New"/>
                <a:cs typeface="Courier New"/>
                <a:sym typeface="Courier New"/>
              </a:rPr>
              <a:t>(f) = </a:t>
            </a:r>
            <a:r>
              <a:rPr lang="en-US" sz="1050">
                <a:solidFill>
                  <a:srgbClr val="DCDCAA"/>
                </a:solidFill>
                <a:highlight>
                  <a:srgbClr val="1E1E1E"/>
                </a:highlight>
                <a:latin typeface="Courier New"/>
                <a:ea typeface="Courier New"/>
                <a:cs typeface="Courier New"/>
                <a:sym typeface="Courier New"/>
              </a:rPr>
              <a:t>locs</a:t>
            </a:r>
            <a:r>
              <a:rPr lang="en-US" sz="1050">
                <a:solidFill>
                  <a:srgbClr val="D4D4D4"/>
                </a:solidFill>
                <a:highlight>
                  <a:srgbClr val="1E1E1E"/>
                </a:highlight>
                <a:latin typeface="Courier New"/>
                <a:ea typeface="Courier New"/>
                <a:cs typeface="Courier New"/>
                <a:sym typeface="Courier New"/>
              </a:rPr>
              <a:t>(f) - </a:t>
            </a:r>
            <a:r>
              <a:rPr lang="en-US" sz="1050">
                <a:solidFill>
                  <a:srgbClr val="DCDCAA"/>
                </a:solidFill>
                <a:highlight>
                  <a:srgbClr val="1E1E1E"/>
                </a:highlight>
                <a:latin typeface="Courier New"/>
                <a:ea typeface="Courier New"/>
                <a:cs typeface="Courier New"/>
                <a:sym typeface="Courier New"/>
              </a:rPr>
              <a:t>locs</a:t>
            </a:r>
            <a:r>
              <a:rPr lang="en-US" sz="1050">
                <a:solidFill>
                  <a:srgbClr val="D4D4D4"/>
                </a:solidFill>
                <a:highlight>
                  <a:srgbClr val="1E1E1E"/>
                </a:highlight>
                <a:latin typeface="Courier New"/>
                <a:ea typeface="Courier New"/>
                <a:cs typeface="Courier New"/>
                <a:sym typeface="Courier New"/>
              </a:rPr>
              <a:t>(f-</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end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'R location = '</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(locs)));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'RR interval = '</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(rrlocs)));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figure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plot</a:t>
            </a:r>
            <a:r>
              <a:rPr lang="en-US" sz="1050">
                <a:solidFill>
                  <a:srgbClr val="D4D4D4"/>
                </a:solidFill>
                <a:highlight>
                  <a:srgbClr val="1E1E1E"/>
                </a:highlight>
                <a:latin typeface="Courier New"/>
                <a:ea typeface="Courier New"/>
                <a:cs typeface="Courier New"/>
                <a:sym typeface="Courier New"/>
              </a:rPr>
              <a:t>(tm,y)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hold 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plot</a:t>
            </a:r>
            <a:r>
              <a:rPr lang="en-US" sz="1050">
                <a:solidFill>
                  <a:srgbClr val="D4D4D4"/>
                </a:solidFill>
                <a:highlight>
                  <a:srgbClr val="1E1E1E"/>
                </a:highlight>
                <a:latin typeface="Courier New"/>
                <a:ea typeface="Courier New"/>
                <a:cs typeface="Courier New"/>
                <a:sym typeface="Courier New"/>
              </a:rPr>
              <a:t>(locs,qrspeaks,</a:t>
            </a:r>
            <a:r>
              <a:rPr lang="en-US" sz="1050">
                <a:solidFill>
                  <a:srgbClr val="CE9178"/>
                </a:solidFill>
                <a:highlight>
                  <a:srgbClr val="1E1E1E"/>
                </a:highlight>
                <a:latin typeface="Courier New"/>
                <a:ea typeface="Courier New"/>
                <a:cs typeface="Courier New"/>
                <a:sym typeface="Courier New"/>
              </a:rPr>
              <a:t>'ro'</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xlabel</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'Seconds'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title</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'R Peaks Localized by Wavelet Transform with Automatic Annotations'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
        <p:nvSpPr>
          <p:cNvPr id="268" name="Google Shape;268;p36"/>
          <p:cNvSpPr txBox="1"/>
          <p:nvPr/>
        </p:nvSpPr>
        <p:spPr>
          <a:xfrm>
            <a:off x="5097475" y="90250"/>
            <a:ext cx="50409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1552575" y="664373"/>
            <a:ext cx="8610600" cy="129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3 : </a:t>
            </a:r>
            <a:r>
              <a:rPr b="1" lang="en-US" sz="3600">
                <a:latin typeface="Arial"/>
                <a:ea typeface="Arial"/>
                <a:cs typeface="Arial"/>
                <a:sym typeface="Arial"/>
              </a:rPr>
              <a:t>FEATURE EXTRACTION – DETECTION OF QRS COMPLEX </a:t>
            </a:r>
            <a:endParaRPr/>
          </a:p>
        </p:txBody>
      </p:sp>
      <p:sp>
        <p:nvSpPr>
          <p:cNvPr id="274" name="Google Shape;274;p37"/>
          <p:cNvSpPr txBox="1"/>
          <p:nvPr/>
        </p:nvSpPr>
        <p:spPr>
          <a:xfrm>
            <a:off x="383704" y="2204864"/>
            <a:ext cx="11424592" cy="278092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rgbClr val="E8E8E8"/>
              </a:buClr>
              <a:buSzPts val="2800"/>
              <a:buFont typeface="Arial"/>
              <a:buChar char="▪"/>
            </a:pPr>
            <a:r>
              <a:rPr b="0" i="0" lang="en-US" sz="2800" u="none" cap="none" strike="noStrike">
                <a:solidFill>
                  <a:srgbClr val="E8E8E8"/>
                </a:solidFill>
                <a:latin typeface="Arial"/>
                <a:ea typeface="Arial"/>
                <a:cs typeface="Arial"/>
                <a:sym typeface="Arial"/>
              </a:rPr>
              <a:t>Input: Normalized Ecg signal dataset</a:t>
            </a:r>
            <a:endParaRPr b="0" i="0" sz="2800" u="none" cap="none" strike="noStrike">
              <a:solidFill>
                <a:srgbClr val="E8E8E8"/>
              </a:solidFill>
              <a:latin typeface="Arial"/>
              <a:ea typeface="Arial"/>
              <a:cs typeface="Arial"/>
              <a:sym typeface="Arial"/>
            </a:endParaRPr>
          </a:p>
          <a:p>
            <a:pPr indent="-228600" lvl="0" marL="228600" marR="0" rtl="0" algn="l">
              <a:lnSpc>
                <a:spcPct val="115000"/>
              </a:lnSpc>
              <a:spcBef>
                <a:spcPts val="1800"/>
              </a:spcBef>
              <a:spcAft>
                <a:spcPts val="0"/>
              </a:spcAft>
              <a:buClr>
                <a:srgbClr val="E8E8E8"/>
              </a:buClr>
              <a:buSzPts val="2800"/>
              <a:buFont typeface="Arial"/>
              <a:buChar char="▪"/>
            </a:pPr>
            <a:r>
              <a:rPr b="0" i="0" lang="en-US" sz="2800" u="none" cap="none" strike="noStrike">
                <a:solidFill>
                  <a:srgbClr val="E8E8E8"/>
                </a:solidFill>
                <a:latin typeface="Arial"/>
                <a:ea typeface="Arial"/>
                <a:cs typeface="Arial"/>
                <a:sym typeface="Arial"/>
              </a:rPr>
              <a:t> Output: QRS duration for each beat (in s)</a:t>
            </a:r>
            <a:endParaRPr b="0" i="0" sz="2800" u="none" cap="none" strike="noStrike">
              <a:solidFill>
                <a:srgbClr val="E8E8E8"/>
              </a:solidFill>
              <a:latin typeface="Arial"/>
              <a:ea typeface="Arial"/>
              <a:cs typeface="Arial"/>
              <a:sym typeface="Arial"/>
            </a:endParaRPr>
          </a:p>
          <a:p>
            <a:pPr indent="-228600" lvl="0" marL="228600" marR="0" rtl="0" algn="l">
              <a:lnSpc>
                <a:spcPct val="115000"/>
              </a:lnSpc>
              <a:spcBef>
                <a:spcPts val="1800"/>
              </a:spcBef>
              <a:spcAft>
                <a:spcPts val="0"/>
              </a:spcAft>
              <a:buClr>
                <a:srgbClr val="E8E8E8"/>
              </a:buClr>
              <a:buSzPts val="2800"/>
              <a:buFont typeface="Arial"/>
              <a:buChar char="▪"/>
            </a:pPr>
            <a:r>
              <a:rPr b="0" i="0" lang="en-US" sz="2800" u="none" cap="none" strike="noStrike">
                <a:solidFill>
                  <a:srgbClr val="E8E8E8"/>
                </a:solidFill>
                <a:latin typeface="Arial"/>
                <a:ea typeface="Arial"/>
                <a:cs typeface="Arial"/>
                <a:sym typeface="Arial"/>
              </a:rPr>
              <a:t> Tools used: Matlab</a:t>
            </a:r>
            <a:endParaRPr b="0" i="0" sz="2800" u="none" cap="none" strike="noStrike">
              <a:solidFill>
                <a:srgbClr val="E8E8E8"/>
              </a:solidFill>
              <a:latin typeface="Arial"/>
              <a:ea typeface="Arial"/>
              <a:cs typeface="Arial"/>
              <a:sym typeface="Arial"/>
            </a:endParaRPr>
          </a:p>
          <a:p>
            <a:pPr indent="-228600" lvl="0" marL="228600" marR="0" rtl="0" algn="just">
              <a:lnSpc>
                <a:spcPct val="90000"/>
              </a:lnSpc>
              <a:spcBef>
                <a:spcPts val="1800"/>
              </a:spcBef>
              <a:spcAft>
                <a:spcPts val="0"/>
              </a:spcAft>
              <a:buClr>
                <a:srgbClr val="E8E8E8"/>
              </a:buClr>
              <a:buSzPts val="2800"/>
              <a:buFont typeface="Arial"/>
              <a:buChar char="▪"/>
            </a:pPr>
            <a:r>
              <a:rPr b="0" i="0" lang="en-US" sz="2800" u="none" cap="none" strike="noStrike">
                <a:solidFill>
                  <a:srgbClr val="E8E8E8"/>
                </a:solidFill>
                <a:latin typeface="Quattrocento Sans"/>
                <a:ea typeface="Quattrocento Sans"/>
                <a:cs typeface="Quattrocento Sans"/>
                <a:sym typeface="Quattrocento Sans"/>
              </a:rPr>
              <a:t>The beginning of a QRS complex is the first local maximum before an R peak and the end is  first local minimum after an R-peak.In the case where there is not an S wave component detectable,the search is extended until the extreme on R peak is reached.</a:t>
            </a:r>
            <a:endParaRPr b="0" i="0" sz="2800" u="none" cap="none" strike="noStrike">
              <a:solidFill>
                <a:srgbClr val="E8E8E8"/>
              </a:solidFill>
              <a:latin typeface="Times New Roman"/>
              <a:ea typeface="Times New Roman"/>
              <a:cs typeface="Times New Roman"/>
              <a:sym typeface="Times New Roman"/>
            </a:endParaRPr>
          </a:p>
          <a:p>
            <a:pPr indent="0" lvl="0" marL="0" marR="0" rtl="0" algn="l">
              <a:lnSpc>
                <a:spcPct val="90000"/>
              </a:lnSpc>
              <a:spcBef>
                <a:spcPts val="3000"/>
              </a:spcBef>
              <a:spcAft>
                <a:spcPts val="0"/>
              </a:spcAft>
              <a:buClr>
                <a:srgbClr val="FEFEFE"/>
              </a:buClr>
              <a:buSzPts val="2400"/>
              <a:buFont typeface="Arial"/>
              <a:buNone/>
            </a:pPr>
            <a:r>
              <a:t/>
            </a:r>
            <a:endParaRPr b="0" i="1" sz="2400" u="none" cap="none" strike="noStrike">
              <a:solidFill>
                <a:srgbClr val="FEFEFE"/>
              </a:solidFill>
              <a:latin typeface="Century Gothic"/>
              <a:ea typeface="Century Gothic"/>
              <a:cs typeface="Century Gothic"/>
              <a:sym typeface="Century Gothic"/>
            </a:endParaRPr>
          </a:p>
          <a:p>
            <a:pPr indent="0" lvl="0" marL="0" marR="0" rtl="0" algn="l">
              <a:lnSpc>
                <a:spcPct val="90000"/>
              </a:lnSpc>
              <a:spcBef>
                <a:spcPts val="1800"/>
              </a:spcBef>
              <a:spcAft>
                <a:spcPts val="0"/>
              </a:spcAft>
              <a:buClr>
                <a:srgbClr val="FEFEFE"/>
              </a:buClr>
              <a:buSzPts val="2300"/>
              <a:buFont typeface="Arial"/>
              <a:buNone/>
            </a:pPr>
            <a:r>
              <a:rPr b="0" i="1" lang="en-US" sz="2300" u="none" cap="none" strike="noStrike">
                <a:solidFill>
                  <a:srgbClr val="FEFEFE"/>
                </a:solidFill>
                <a:latin typeface="Century Gothic"/>
                <a:ea typeface="Century Gothic"/>
                <a:cs typeface="Century Gothic"/>
                <a:sym typeface="Century Gothic"/>
              </a:rPr>
              <a:t>				         </a:t>
            </a:r>
            <a:endParaRPr/>
          </a:p>
          <a:p>
            <a:pPr indent="0" lvl="0" marL="0" marR="0" rtl="0" algn="l">
              <a:lnSpc>
                <a:spcPct val="90000"/>
              </a:lnSpc>
              <a:spcBef>
                <a:spcPts val="1800"/>
              </a:spcBef>
              <a:spcAft>
                <a:spcPts val="0"/>
              </a:spcAft>
              <a:buClr>
                <a:srgbClr val="FEFEFE"/>
              </a:buClr>
              <a:buSzPts val="2300"/>
              <a:buFont typeface="Arial"/>
              <a:buNone/>
            </a:pPr>
            <a:r>
              <a:t/>
            </a:r>
            <a:endParaRPr b="0" i="0" sz="2300" u="none" cap="none" strike="noStrike">
              <a:solidFill>
                <a:srgbClr val="FEFEFE"/>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989112" y="1380270"/>
            <a:ext cx="10213776" cy="4097460"/>
          </a:xfrm>
          <a:prstGeom prst="rect">
            <a:avLst/>
          </a:prstGeom>
          <a:noFill/>
          <a:ln>
            <a:noFill/>
          </a:ln>
        </p:spPr>
        <p:txBody>
          <a:bodyPr anchorCtr="0" anchor="b" bIns="45700" lIns="91425" spcFirstLastPara="1" rIns="91425" wrap="square" tIns="45700">
            <a:normAutofit/>
          </a:bodyPr>
          <a:lstStyle/>
          <a:p>
            <a:pPr indent="0" lvl="0" marL="0" rtl="0" algn="ctr">
              <a:lnSpc>
                <a:spcPct val="115000"/>
              </a:lnSpc>
              <a:spcBef>
                <a:spcPts val="0"/>
              </a:spcBef>
              <a:spcAft>
                <a:spcPts val="0"/>
              </a:spcAft>
              <a:buClr>
                <a:schemeClr val="lt1"/>
              </a:buClr>
              <a:buSzPts val="4000"/>
              <a:buFont typeface="Arial"/>
              <a:buNone/>
            </a:pPr>
            <a:r>
              <a:rPr b="1" i="1" lang="en-US" sz="4000">
                <a:latin typeface="Arial"/>
                <a:ea typeface="Arial"/>
                <a:cs typeface="Arial"/>
                <a:sym typeface="Arial"/>
              </a:rPr>
              <a:t>CARDIAC ARRHYTHMIA DETECTION AND CLASSIFICATION USING </a:t>
            </a:r>
            <a:r>
              <a:rPr b="1" i="1" lang="en-US">
                <a:latin typeface="Arial"/>
                <a:ea typeface="Arial"/>
                <a:cs typeface="Arial"/>
                <a:sym typeface="Arial"/>
              </a:rPr>
              <a:t>ECG SIGNALS</a:t>
            </a:r>
            <a:br>
              <a:rPr lang="en-US" sz="1800">
                <a:latin typeface="Arial"/>
                <a:ea typeface="Arial"/>
                <a:cs typeface="Arial"/>
                <a:sym typeface="Arial"/>
              </a:rPr>
            </a:br>
            <a:r>
              <a:rPr lang="en-US" sz="1800">
                <a:latin typeface="Arial"/>
                <a:ea typeface="Arial"/>
                <a:cs typeface="Arial"/>
                <a:sym typeface="Arial"/>
              </a:rPr>
              <a:t> </a:t>
            </a:r>
            <a:br>
              <a:rPr lang="en-US" sz="1800">
                <a:latin typeface="Arial"/>
                <a:ea typeface="Arial"/>
                <a:cs typeface="Arial"/>
                <a:sym typeface="Arial"/>
              </a:rPr>
            </a:br>
            <a:r>
              <a:rPr lang="en-US" sz="1800">
                <a:latin typeface="Arial"/>
                <a:ea typeface="Arial"/>
                <a:cs typeface="Arial"/>
                <a:sym typeface="Arial"/>
              </a:rPr>
              <a:t> </a:t>
            </a:r>
            <a:br>
              <a:rPr lang="en-US" sz="1800">
                <a:latin typeface="Arial"/>
                <a:ea typeface="Arial"/>
                <a:cs typeface="Arial"/>
                <a:sym typeface="Arial"/>
              </a:rPr>
            </a:b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p:nvPr/>
        </p:nvSpPr>
        <p:spPr>
          <a:xfrm>
            <a:off x="4583832" y="404664"/>
            <a:ext cx="4752528" cy="6048672"/>
          </a:xfrm>
          <a:prstGeom prst="rect">
            <a:avLst/>
          </a:prstGeom>
          <a:solidFill>
            <a:schemeClr val="dk1"/>
          </a:solidFill>
          <a:ln cap="flat" cmpd="sng" w="127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0" name="Google Shape;280;p38"/>
          <p:cNvSpPr txBox="1"/>
          <p:nvPr>
            <p:ph type="title"/>
          </p:nvPr>
        </p:nvSpPr>
        <p:spPr>
          <a:xfrm>
            <a:off x="-4201144" y="1196752"/>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PSEUDO CODE:</a:t>
            </a:r>
            <a:endParaRPr/>
          </a:p>
        </p:txBody>
      </p:sp>
      <p:sp>
        <p:nvSpPr>
          <p:cNvPr id="281" name="Google Shape;281;p38"/>
          <p:cNvSpPr txBox="1"/>
          <p:nvPr>
            <p:ph idx="1" type="body"/>
          </p:nvPr>
        </p:nvSpPr>
        <p:spPr>
          <a:xfrm>
            <a:off x="4583821" y="404675"/>
            <a:ext cx="5054400" cy="4320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[signal,Fs,tm]=</a:t>
            </a:r>
            <a:r>
              <a:rPr lang="en-US" sz="1050">
                <a:solidFill>
                  <a:srgbClr val="DCDCAA"/>
                </a:solidFill>
                <a:highlight>
                  <a:srgbClr val="1E1E1E"/>
                </a:highlight>
                <a:latin typeface="Courier New"/>
                <a:ea typeface="Courier New"/>
                <a:cs typeface="Courier New"/>
                <a:sym typeface="Courier New"/>
              </a:rPr>
              <a:t>rdsamp</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'118'</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10000</a:t>
            </a: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[ann,type] = </a:t>
            </a:r>
            <a:r>
              <a:rPr lang="en-US" sz="1050">
                <a:solidFill>
                  <a:srgbClr val="DCDCAA"/>
                </a:solidFill>
                <a:highlight>
                  <a:srgbClr val="1E1E1E"/>
                </a:highlight>
                <a:latin typeface="Courier New"/>
                <a:ea typeface="Courier New"/>
                <a:cs typeface="Courier New"/>
                <a:sym typeface="Courier New"/>
              </a:rPr>
              <a:t>rdann</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'118'</a:t>
            </a: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'atr'</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10000</a:t>
            </a:r>
            <a:r>
              <a:rPr lang="en-US" sz="1050">
                <a:solidFill>
                  <a:srgbClr val="D4D4D4"/>
                </a:solidFill>
                <a:highlight>
                  <a:srgbClr val="1E1E1E"/>
                </a:highlight>
                <a:latin typeface="Courier New"/>
                <a:ea typeface="Courier New"/>
                <a:cs typeface="Courier New"/>
                <a:sym typeface="Courier New"/>
              </a:rPr>
              <a:t> )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analysis = </a:t>
            </a:r>
            <a:r>
              <a:rPr lang="en-US" sz="1050">
                <a:solidFill>
                  <a:srgbClr val="DCDCAA"/>
                </a:solidFill>
                <a:highlight>
                  <a:srgbClr val="1E1E1E"/>
                </a:highlight>
                <a:latin typeface="Courier New"/>
                <a:ea typeface="Courier New"/>
                <a:cs typeface="Courier New"/>
                <a:sym typeface="Courier New"/>
              </a:rPr>
              <a:t>RunBioSigKit</a:t>
            </a:r>
            <a:r>
              <a:rPr lang="en-US" sz="1050">
                <a:solidFill>
                  <a:srgbClr val="D4D4D4"/>
                </a:solidFill>
                <a:highlight>
                  <a:srgbClr val="1E1E1E"/>
                </a:highlight>
                <a:latin typeface="Courier New"/>
                <a:ea typeface="Courier New"/>
                <a:cs typeface="Courier New"/>
                <a:sym typeface="Courier New"/>
              </a:rPr>
              <a:t>(signal,Fs,</a:t>
            </a:r>
            <a:r>
              <a:rPr lang="en-US" sz="1050">
                <a:solidFill>
                  <a:srgbClr val="B5CEA8"/>
                </a:solidFill>
                <a:highlight>
                  <a:srgbClr val="1E1E1E"/>
                </a:highlight>
                <a:latin typeface="Courier New"/>
                <a:ea typeface="Courier New"/>
                <a:cs typeface="Courier New"/>
                <a:sym typeface="Courier New"/>
              </a:rPr>
              <a:t>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analysis.</a:t>
            </a:r>
            <a:r>
              <a:rPr lang="en-US" sz="1050">
                <a:solidFill>
                  <a:srgbClr val="DCDCAA"/>
                </a:solidFill>
                <a:highlight>
                  <a:srgbClr val="1E1E1E"/>
                </a:highlight>
                <a:latin typeface="Courier New"/>
                <a:ea typeface="Courier New"/>
                <a:cs typeface="Courier New"/>
                <a:sym typeface="Courier New"/>
              </a:rPr>
              <a:t>MTEO_qrstAlg</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tR = analysis.Results.R/</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locs = analysis.Results.P;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tP = (locs)/</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locsQ = analysis.Results.Q;</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tQ = (locsQ)/</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locsS = analysis.Results.S;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tS = (locsS)/</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[QRSlocs] = </a:t>
            </a:r>
            <a:r>
              <a:rPr lang="en-US" sz="1050">
                <a:solidFill>
                  <a:srgbClr val="DCDCAA"/>
                </a:solidFill>
                <a:highlight>
                  <a:srgbClr val="1E1E1E"/>
                </a:highlight>
                <a:latin typeface="Courier New"/>
                <a:ea typeface="Courier New"/>
                <a:cs typeface="Courier New"/>
                <a:sym typeface="Courier New"/>
              </a:rPr>
              <a:t>zeros</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34</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C586C0"/>
                </a:solidFill>
                <a:highlight>
                  <a:srgbClr val="1E1E1E"/>
                </a:highlight>
                <a:latin typeface="Courier New"/>
                <a:ea typeface="Courier New"/>
                <a:cs typeface="Courier New"/>
                <a:sym typeface="Courier New"/>
              </a:rPr>
              <a:t>for</a:t>
            </a:r>
            <a:r>
              <a:rPr lang="en-US" sz="1050">
                <a:solidFill>
                  <a:srgbClr val="D4D4D4"/>
                </a:solidFill>
                <a:highlight>
                  <a:srgbClr val="1E1E1E"/>
                </a:highlight>
                <a:latin typeface="Courier New"/>
                <a:ea typeface="Courier New"/>
                <a:cs typeface="Courier New"/>
                <a:sym typeface="Courier New"/>
              </a:rPr>
              <a:t> f=</a:t>
            </a:r>
            <a:r>
              <a:rPr lang="en-US" sz="1050">
                <a:solidFill>
                  <a:srgbClr val="B5CEA8"/>
                </a:solidFill>
                <a:highlight>
                  <a:srgbClr val="1E1E1E"/>
                </a:highlight>
                <a:latin typeface="Courier New"/>
                <a:ea typeface="Courier New"/>
                <a:cs typeface="Courier New"/>
                <a:sym typeface="Courier New"/>
              </a:rPr>
              <a:t>2</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length</a:t>
            </a:r>
            <a:r>
              <a:rPr lang="en-US" sz="1050">
                <a:solidFill>
                  <a:srgbClr val="D4D4D4"/>
                </a:solidFill>
                <a:highlight>
                  <a:srgbClr val="1E1E1E"/>
                </a:highlight>
                <a:latin typeface="Courier New"/>
                <a:ea typeface="Courier New"/>
                <a:cs typeface="Courier New"/>
                <a:sym typeface="Courier New"/>
              </a:rPr>
              <a:t>(locs)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DCDCAA"/>
                </a:solidFill>
                <a:highlight>
                  <a:srgbClr val="1E1E1E"/>
                </a:highlight>
                <a:latin typeface="Courier New"/>
                <a:ea typeface="Courier New"/>
                <a:cs typeface="Courier New"/>
                <a:sym typeface="Courier New"/>
              </a:rPr>
              <a:t>QRSlocs</a:t>
            </a:r>
            <a:r>
              <a:rPr lang="en-US" sz="1050">
                <a:solidFill>
                  <a:srgbClr val="D4D4D4"/>
                </a:solidFill>
                <a:highlight>
                  <a:srgbClr val="1E1E1E"/>
                </a:highlight>
                <a:latin typeface="Courier New"/>
                <a:ea typeface="Courier New"/>
                <a:cs typeface="Courier New"/>
                <a:sym typeface="Courier New"/>
              </a:rPr>
              <a:t>(f) = </a:t>
            </a:r>
            <a:r>
              <a:rPr lang="en-US" sz="1050">
                <a:solidFill>
                  <a:srgbClr val="DCDCAA"/>
                </a:solidFill>
                <a:highlight>
                  <a:srgbClr val="1E1E1E"/>
                </a:highlight>
                <a:latin typeface="Courier New"/>
                <a:ea typeface="Courier New"/>
                <a:cs typeface="Courier New"/>
                <a:sym typeface="Courier New"/>
              </a:rPr>
              <a:t>tS</a:t>
            </a:r>
            <a:r>
              <a:rPr lang="en-US" sz="1050">
                <a:solidFill>
                  <a:srgbClr val="D4D4D4"/>
                </a:solidFill>
                <a:highlight>
                  <a:srgbClr val="1E1E1E"/>
                </a:highlight>
                <a:latin typeface="Courier New"/>
                <a:ea typeface="Courier New"/>
                <a:cs typeface="Courier New"/>
                <a:sym typeface="Courier New"/>
              </a:rPr>
              <a:t>(f) - </a:t>
            </a:r>
            <a:r>
              <a:rPr lang="en-US" sz="1050">
                <a:solidFill>
                  <a:srgbClr val="DCDCAA"/>
                </a:solidFill>
                <a:highlight>
                  <a:srgbClr val="1E1E1E"/>
                </a:highlight>
                <a:latin typeface="Courier New"/>
                <a:ea typeface="Courier New"/>
                <a:cs typeface="Courier New"/>
                <a:sym typeface="Courier New"/>
              </a:rPr>
              <a:t>tQ</a:t>
            </a:r>
            <a:r>
              <a:rPr lang="en-US" sz="1050">
                <a:solidFill>
                  <a:srgbClr val="D4D4D4"/>
                </a:solidFill>
                <a:highlight>
                  <a:srgbClr val="1E1E1E"/>
                </a:highlight>
                <a:latin typeface="Courier New"/>
                <a:ea typeface="Courier New"/>
                <a:cs typeface="Courier New"/>
                <a:sym typeface="Courier New"/>
              </a:rPr>
              <a:t>(f);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end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'QRS intervals = '</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(QRSlocs)));</a:t>
            </a:r>
            <a:endParaRPr sz="1050">
              <a:solidFill>
                <a:srgbClr val="D4D4D4"/>
              </a:solidFill>
              <a:highlight>
                <a:srgbClr val="1E1E1E"/>
              </a:highlight>
              <a:latin typeface="Courier New"/>
              <a:ea typeface="Courier New"/>
              <a:cs typeface="Courier New"/>
              <a:sym typeface="Courier New"/>
            </a:endParaRPr>
          </a:p>
        </p:txBody>
      </p:sp>
      <p:sp>
        <p:nvSpPr>
          <p:cNvPr id="282" name="Google Shape;282;p38"/>
          <p:cNvSpPr txBox="1"/>
          <p:nvPr/>
        </p:nvSpPr>
        <p:spPr>
          <a:xfrm>
            <a:off x="1066800" y="90255"/>
            <a:ext cx="100584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Century Gothic"/>
              <a:buNone/>
            </a:pPr>
            <a:r>
              <a:t/>
            </a:r>
            <a:endParaRPr b="0" i="0" sz="3600" u="none" cap="none" strike="noStrike">
              <a:solidFill>
                <a:schemeClr val="dk1"/>
              </a:solidFill>
              <a:latin typeface="Century Gothic"/>
              <a:ea typeface="Century Gothic"/>
              <a:cs typeface="Century Gothic"/>
              <a:sym typeface="Century Gothic"/>
            </a:endParaRPr>
          </a:p>
        </p:txBody>
      </p:sp>
      <p:sp>
        <p:nvSpPr>
          <p:cNvPr id="283" name="Google Shape;283;p38"/>
          <p:cNvSpPr txBox="1"/>
          <p:nvPr/>
        </p:nvSpPr>
        <p:spPr>
          <a:xfrm>
            <a:off x="4871865" y="753036"/>
            <a:ext cx="1475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050" u="none" cap="none" strike="noStrike">
              <a:solidFill>
                <a:schemeClr val="lt1"/>
              </a:solidFill>
              <a:latin typeface="Century Gothic"/>
              <a:ea typeface="Century Gothic"/>
              <a:cs typeface="Century Gothic"/>
              <a:sym typeface="Century Gothic"/>
            </a:endParaRPr>
          </a:p>
        </p:txBody>
      </p:sp>
      <p:sp>
        <p:nvSpPr>
          <p:cNvPr id="284" name="Google Shape;284;p38"/>
          <p:cNvSpPr txBox="1"/>
          <p:nvPr/>
        </p:nvSpPr>
        <p:spPr>
          <a:xfrm>
            <a:off x="7032104" y="753036"/>
            <a:ext cx="14757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1000" u="none" cap="none" strike="noStrike">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0" i="0" sz="1000" u="none" cap="none" strike="noStrike">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1066790" y="461417"/>
            <a:ext cx="10058400" cy="13257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90000"/>
              </a:lnSpc>
              <a:spcBef>
                <a:spcPts val="0"/>
              </a:spcBef>
              <a:spcAft>
                <a:spcPts val="0"/>
              </a:spcAft>
              <a:buClr>
                <a:schemeClr val="lt1"/>
              </a:buClr>
              <a:buSzPct val="100000"/>
              <a:buFont typeface="Century Gothic"/>
              <a:buNone/>
            </a:pPr>
            <a:r>
              <a:t/>
            </a:r>
            <a:endParaRPr/>
          </a:p>
          <a:p>
            <a:pPr indent="0" lvl="0" marL="0" rtl="0" algn="r">
              <a:lnSpc>
                <a:spcPct val="90000"/>
              </a:lnSpc>
              <a:spcBef>
                <a:spcPts val="0"/>
              </a:spcBef>
              <a:spcAft>
                <a:spcPts val="0"/>
              </a:spcAft>
              <a:buClr>
                <a:schemeClr val="lt1"/>
              </a:buClr>
              <a:buSzPct val="100000"/>
              <a:buFont typeface="Century Gothic"/>
              <a:buNone/>
            </a:pPr>
            <a:r>
              <a:t/>
            </a:r>
            <a:endParaRPr/>
          </a:p>
          <a:p>
            <a:pPr indent="0" lvl="0" marL="0" rtl="0" algn="r">
              <a:lnSpc>
                <a:spcPct val="90000"/>
              </a:lnSpc>
              <a:spcBef>
                <a:spcPts val="0"/>
              </a:spcBef>
              <a:spcAft>
                <a:spcPts val="0"/>
              </a:spcAft>
              <a:buClr>
                <a:schemeClr val="lt1"/>
              </a:buClr>
              <a:buSzPct val="100000"/>
              <a:buFont typeface="Century Gothic"/>
              <a:buNone/>
            </a:pPr>
            <a:r>
              <a:rPr lang="en-US"/>
              <a:t>MODULE 4: </a:t>
            </a:r>
            <a:r>
              <a:rPr b="1" lang="en-US" sz="3600">
                <a:latin typeface="Arial"/>
                <a:ea typeface="Arial"/>
                <a:cs typeface="Arial"/>
                <a:sym typeface="Arial"/>
              </a:rPr>
              <a:t> FEATURE EXTRACTION – DETECTION OF PR INTERVALS</a:t>
            </a:r>
            <a:br>
              <a:rPr lang="en-US" sz="3600">
                <a:latin typeface="Arial"/>
                <a:ea typeface="Arial"/>
                <a:cs typeface="Arial"/>
                <a:sym typeface="Arial"/>
              </a:rPr>
            </a:br>
            <a:endParaRPr/>
          </a:p>
        </p:txBody>
      </p:sp>
      <p:sp>
        <p:nvSpPr>
          <p:cNvPr id="290" name="Google Shape;290;p39"/>
          <p:cNvSpPr txBox="1"/>
          <p:nvPr/>
        </p:nvSpPr>
        <p:spPr>
          <a:xfrm>
            <a:off x="383704" y="2038536"/>
            <a:ext cx="11400928" cy="412676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Input: Normalized Ecg signal dataset</a:t>
            </a:r>
            <a:endParaRPr b="0" i="0" sz="2400" u="none" cap="none" strike="noStrike">
              <a:solidFill>
                <a:schemeClr val="lt1"/>
              </a:solidFill>
              <a:latin typeface="Arial"/>
              <a:ea typeface="Arial"/>
              <a:cs typeface="Arial"/>
              <a:sym typeface="Arial"/>
            </a:endParaRPr>
          </a:p>
          <a:p>
            <a:pPr indent="-228600" lvl="0" marL="228600" marR="0" rtl="0" algn="l">
              <a:lnSpc>
                <a:spcPct val="115000"/>
              </a:lnSpc>
              <a:spcBef>
                <a:spcPts val="180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 Output: PR interval for each beat (in s), Number of P waves for each beat.</a:t>
            </a:r>
            <a:endParaRPr b="0" i="0" sz="2400" u="none" cap="none" strike="noStrike">
              <a:solidFill>
                <a:schemeClr val="lt1"/>
              </a:solidFill>
              <a:latin typeface="Arial"/>
              <a:ea typeface="Arial"/>
              <a:cs typeface="Arial"/>
              <a:sym typeface="Arial"/>
            </a:endParaRPr>
          </a:p>
          <a:p>
            <a:pPr indent="-228600" lvl="0" marL="228600" marR="0" rtl="0" algn="l">
              <a:lnSpc>
                <a:spcPct val="115000"/>
              </a:lnSpc>
              <a:spcBef>
                <a:spcPts val="180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 Tools used: Matlab</a:t>
            </a:r>
            <a:endParaRPr b="0" i="0" sz="2400" u="none" cap="none" strike="noStrike">
              <a:solidFill>
                <a:schemeClr val="lt1"/>
              </a:solidFill>
              <a:latin typeface="Arial"/>
              <a:ea typeface="Arial"/>
              <a:cs typeface="Arial"/>
              <a:sym typeface="Arial"/>
            </a:endParaRPr>
          </a:p>
          <a:p>
            <a:pPr indent="-228600" lvl="0" marL="228600" marR="0" rtl="0" algn="just">
              <a:lnSpc>
                <a:spcPct val="90000"/>
              </a:lnSpc>
              <a:spcBef>
                <a:spcPts val="180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Identify </a:t>
            </a:r>
            <a:r>
              <a:rPr lang="en-US" sz="2400">
                <a:solidFill>
                  <a:schemeClr val="lt1"/>
                </a:solidFill>
              </a:rPr>
              <a:t>the P waves available from the particular ECG signal using Multilevel Teager Energy Operator Algorithm. </a:t>
            </a:r>
            <a:r>
              <a:rPr b="0" i="0" lang="en-US" sz="2400" u="none" cap="none" strike="noStrike">
                <a:solidFill>
                  <a:schemeClr val="lt1"/>
                </a:solidFill>
                <a:latin typeface="Arial"/>
                <a:ea typeface="Arial"/>
                <a:cs typeface="Arial"/>
                <a:sym typeface="Arial"/>
              </a:rPr>
              <a:t> This algorithm employs Multilevel Teager Energy Operator (MTEO) in order to locate the QRS complexes and PR i</a:t>
            </a:r>
            <a:r>
              <a:rPr lang="en-US" sz="2400">
                <a:solidFill>
                  <a:schemeClr val="lt1"/>
                </a:solidFill>
              </a:rPr>
              <a:t>ntervals. </a:t>
            </a:r>
            <a:r>
              <a:rPr b="0" i="0" lang="en-US" sz="2400" u="none" cap="none" strike="noStrike">
                <a:solidFill>
                  <a:schemeClr val="lt1"/>
                </a:solidFill>
                <a:latin typeface="Arial"/>
                <a:ea typeface="Arial"/>
                <a:cs typeface="Arial"/>
                <a:sym typeface="Arial"/>
              </a:rPr>
              <a:t>Once the QRS complex has been identified, in a similar manner to that presented the procedure uses a search window defined by the end of a QRS complex and the beginning of the next QRS complex.</a:t>
            </a:r>
            <a:endParaRPr b="0" i="0" sz="2400" u="none" cap="none" strike="noStrike">
              <a:solidFill>
                <a:schemeClr val="lt1"/>
              </a:solidFill>
              <a:latin typeface="Times New Roman"/>
              <a:ea typeface="Times New Roman"/>
              <a:cs typeface="Times New Roman"/>
              <a:sym typeface="Times New Roman"/>
            </a:endParaRPr>
          </a:p>
          <a:p>
            <a:pPr indent="0" lvl="0" marL="0" marR="0" rtl="0" algn="l">
              <a:lnSpc>
                <a:spcPct val="90000"/>
              </a:lnSpc>
              <a:spcBef>
                <a:spcPts val="3000"/>
              </a:spcBef>
              <a:spcAft>
                <a:spcPts val="0"/>
              </a:spcAft>
              <a:buClr>
                <a:srgbClr val="FEFEFE"/>
              </a:buClr>
              <a:buSzPts val="2300"/>
              <a:buFont typeface="Arial"/>
              <a:buNone/>
            </a:pPr>
            <a:r>
              <a:t/>
            </a:r>
            <a:endParaRPr b="0" i="0" sz="2300" u="none" cap="none" strike="noStrike">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p:nvPr/>
        </p:nvSpPr>
        <p:spPr>
          <a:xfrm>
            <a:off x="4555850" y="1196750"/>
            <a:ext cx="4752600" cy="4818300"/>
          </a:xfrm>
          <a:prstGeom prst="rect">
            <a:avLst/>
          </a:prstGeom>
          <a:solidFill>
            <a:schemeClr val="dk1"/>
          </a:solidFill>
          <a:ln cap="flat" cmpd="sng" w="127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Century Gothic"/>
              <a:ea typeface="Century Gothic"/>
              <a:cs typeface="Century Gothic"/>
              <a:sym typeface="Century Gothic"/>
            </a:endParaRPr>
          </a:p>
        </p:txBody>
      </p:sp>
      <p:sp>
        <p:nvSpPr>
          <p:cNvPr id="296" name="Google Shape;296;p40"/>
          <p:cNvSpPr txBox="1"/>
          <p:nvPr>
            <p:ph type="title"/>
          </p:nvPr>
        </p:nvSpPr>
        <p:spPr>
          <a:xfrm>
            <a:off x="-4201144" y="1196752"/>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PSEUDO CODE:</a:t>
            </a:r>
            <a:endParaRPr/>
          </a:p>
        </p:txBody>
      </p:sp>
      <p:sp>
        <p:nvSpPr>
          <p:cNvPr id="297" name="Google Shape;297;p40"/>
          <p:cNvSpPr txBox="1"/>
          <p:nvPr>
            <p:ph idx="1" type="body"/>
          </p:nvPr>
        </p:nvSpPr>
        <p:spPr>
          <a:xfrm>
            <a:off x="4655850" y="1196825"/>
            <a:ext cx="4652700" cy="48183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Clr>
                <a:schemeClr val="dk1"/>
              </a:buClr>
              <a:buFont typeface="Arial"/>
              <a:buNone/>
            </a:pPr>
            <a:r>
              <a:rPr lang="en-US" sz="1000"/>
              <a:t>[</a:t>
            </a:r>
            <a:r>
              <a:rPr lang="en-US" sz="1050">
                <a:solidFill>
                  <a:srgbClr val="D4D4D4"/>
                </a:solidFill>
                <a:highlight>
                  <a:srgbClr val="1E1E1E"/>
                </a:highlight>
                <a:latin typeface="Courier New"/>
                <a:ea typeface="Courier New"/>
                <a:cs typeface="Courier New"/>
                <a:sym typeface="Courier New"/>
              </a:rPr>
              <a:t>[signal,Fs,tm]=</a:t>
            </a:r>
            <a:r>
              <a:rPr lang="en-US" sz="1050">
                <a:solidFill>
                  <a:srgbClr val="DCDCAA"/>
                </a:solidFill>
                <a:highlight>
                  <a:srgbClr val="1E1E1E"/>
                </a:highlight>
                <a:latin typeface="Courier New"/>
                <a:ea typeface="Courier New"/>
                <a:cs typeface="Courier New"/>
                <a:sym typeface="Courier New"/>
              </a:rPr>
              <a:t>rdsamp</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'mitdb/105'</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20000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%[ann,type] = </a:t>
            </a:r>
            <a:r>
              <a:rPr lang="en-US" sz="1050">
                <a:solidFill>
                  <a:srgbClr val="DCDCAA"/>
                </a:solidFill>
                <a:highlight>
                  <a:srgbClr val="1E1E1E"/>
                </a:highlight>
                <a:latin typeface="Courier New"/>
                <a:ea typeface="Courier New"/>
                <a:cs typeface="Courier New"/>
                <a:sym typeface="Courier New"/>
              </a:rPr>
              <a:t>rdann</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'mitdb/118'</a:t>
            </a: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'atr'</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10000</a:t>
            </a:r>
            <a:r>
              <a:rPr lang="en-US" sz="1050">
                <a:solidFill>
                  <a:srgbClr val="D4D4D4"/>
                </a:solidFill>
                <a:highlight>
                  <a:srgbClr val="1E1E1E"/>
                </a:highlight>
                <a:latin typeface="Courier New"/>
                <a:ea typeface="Courier New"/>
                <a:cs typeface="Courier New"/>
                <a:sym typeface="Courier New"/>
              </a:rPr>
              <a:t>,</a:t>
            </a:r>
            <a:r>
              <a:rPr lang="en-US" sz="1050">
                <a:solidFill>
                  <a:srgbClr val="569CD6"/>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'L'</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'ANN='</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ann</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x = </a:t>
            </a:r>
            <a:r>
              <a:rPr lang="en-US" sz="1050">
                <a:solidFill>
                  <a:srgbClr val="B5CEA8"/>
                </a:solidFill>
                <a:highlight>
                  <a:srgbClr val="1E1E1E"/>
                </a:highlight>
                <a:latin typeface="Courier New"/>
                <a:ea typeface="Courier New"/>
                <a:cs typeface="Courier New"/>
                <a:sym typeface="Courier New"/>
              </a:rPr>
              <a:t>13</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y = </a:t>
            </a:r>
            <a:r>
              <a:rPr lang="en-US" sz="1050">
                <a:solidFill>
                  <a:srgbClr val="B5CEA8"/>
                </a:solidFill>
                <a:highlight>
                  <a:srgbClr val="1E1E1E"/>
                </a:highlight>
                <a:latin typeface="Courier New"/>
                <a:ea typeface="Courier New"/>
                <a:cs typeface="Courier New"/>
                <a:sym typeface="Courier New"/>
              </a:rPr>
              <a:t>3978</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analysis = </a:t>
            </a:r>
            <a:r>
              <a:rPr lang="en-US" sz="1050">
                <a:solidFill>
                  <a:srgbClr val="DCDCAA"/>
                </a:solidFill>
                <a:highlight>
                  <a:srgbClr val="1E1E1E"/>
                </a:highlight>
                <a:latin typeface="Courier New"/>
                <a:ea typeface="Courier New"/>
                <a:cs typeface="Courier New"/>
                <a:sym typeface="Courier New"/>
              </a:rPr>
              <a:t>RunBioSigKit</a:t>
            </a:r>
            <a:r>
              <a:rPr lang="en-US" sz="1050">
                <a:solidFill>
                  <a:srgbClr val="D4D4D4"/>
                </a:solidFill>
                <a:highlight>
                  <a:srgbClr val="1E1E1E"/>
                </a:highlight>
                <a:latin typeface="Courier New"/>
                <a:ea typeface="Courier New"/>
                <a:cs typeface="Courier New"/>
                <a:sym typeface="Courier New"/>
              </a:rPr>
              <a:t>(signal,Fs,</a:t>
            </a:r>
            <a:r>
              <a:rPr lang="en-US" sz="1050">
                <a:solidFill>
                  <a:srgbClr val="B5CEA8"/>
                </a:solidFill>
                <a:highlight>
                  <a:srgbClr val="1E1E1E"/>
                </a:highlight>
                <a:latin typeface="Courier New"/>
                <a:ea typeface="Courier New"/>
                <a:cs typeface="Courier New"/>
                <a:sym typeface="Courier New"/>
              </a:rPr>
              <a:t>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analysis.</a:t>
            </a:r>
            <a:r>
              <a:rPr lang="en-US" sz="1050">
                <a:solidFill>
                  <a:srgbClr val="DCDCAA"/>
                </a:solidFill>
                <a:highlight>
                  <a:srgbClr val="1E1E1E"/>
                </a:highlight>
                <a:latin typeface="Courier New"/>
                <a:ea typeface="Courier New"/>
                <a:cs typeface="Courier New"/>
                <a:sym typeface="Courier New"/>
              </a:rPr>
              <a:t>MTEO_qrstAlg</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timelimit = (y-x)/</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tR = analysis.Results.R/</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'Heart rate='</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length</a:t>
            </a:r>
            <a:r>
              <a:rPr lang="en-US" sz="1050">
                <a:solidFill>
                  <a:srgbClr val="D4D4D4"/>
                </a:solidFill>
                <a:highlight>
                  <a:srgbClr val="1E1E1E"/>
                </a:highlight>
                <a:latin typeface="Courier New"/>
                <a:ea typeface="Courier New"/>
                <a:cs typeface="Courier New"/>
                <a:sym typeface="Courier New"/>
              </a:rPr>
              <a:t>(tR)*</a:t>
            </a:r>
            <a:r>
              <a:rPr lang="en-US" sz="1050">
                <a:solidFill>
                  <a:srgbClr val="B5CEA8"/>
                </a:solidFill>
                <a:highlight>
                  <a:srgbClr val="1E1E1E"/>
                </a:highlight>
                <a:latin typeface="Courier New"/>
                <a:ea typeface="Courier New"/>
                <a:cs typeface="Courier New"/>
                <a:sym typeface="Courier New"/>
              </a:rPr>
              <a:t>60</a:t>
            </a:r>
            <a:r>
              <a:rPr lang="en-US" sz="1050">
                <a:solidFill>
                  <a:srgbClr val="D4D4D4"/>
                </a:solidFill>
                <a:highlight>
                  <a:srgbClr val="1E1E1E"/>
                </a:highlight>
                <a:latin typeface="Courier New"/>
                <a:ea typeface="Courier New"/>
                <a:cs typeface="Courier New"/>
                <a:sym typeface="Courier New"/>
              </a:rPr>
              <a:t>/timelimit)));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locs = analysis.Results.P;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tP = (locs)/</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locsQ = analysis.Results.Q;</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tQ = (locsQ)/</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locsS = analysis.Results.S;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tS = (locsS)/</a:t>
            </a:r>
            <a:r>
              <a:rPr lang="en-US" sz="1050">
                <a:solidFill>
                  <a:srgbClr val="B5CEA8"/>
                </a:solidFill>
                <a:highlight>
                  <a:srgbClr val="1E1E1E"/>
                </a:highlight>
                <a:latin typeface="Courier New"/>
                <a:ea typeface="Courier New"/>
                <a:cs typeface="Courier New"/>
                <a:sym typeface="Courier New"/>
              </a:rPr>
              <a:t>360</a:t>
            </a: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[PRlocs] = </a:t>
            </a:r>
            <a:r>
              <a:rPr lang="en-US" sz="1050">
                <a:solidFill>
                  <a:srgbClr val="DCDCAA"/>
                </a:solidFill>
                <a:highlight>
                  <a:srgbClr val="1E1E1E"/>
                </a:highlight>
                <a:latin typeface="Courier New"/>
                <a:ea typeface="Courier New"/>
                <a:cs typeface="Courier New"/>
                <a:sym typeface="Courier New"/>
              </a:rPr>
              <a:t>zeros</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length</a:t>
            </a:r>
            <a:r>
              <a:rPr lang="en-US" sz="1050">
                <a:solidFill>
                  <a:srgbClr val="D4D4D4"/>
                </a:solidFill>
                <a:highlight>
                  <a:srgbClr val="1E1E1E"/>
                </a:highlight>
                <a:latin typeface="Courier New"/>
                <a:ea typeface="Courier New"/>
                <a:cs typeface="Courier New"/>
                <a:sym typeface="Courier New"/>
              </a:rPr>
              <a:t>(tP),</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C586C0"/>
                </a:solidFill>
                <a:highlight>
                  <a:srgbClr val="1E1E1E"/>
                </a:highlight>
                <a:latin typeface="Courier New"/>
                <a:ea typeface="Courier New"/>
                <a:cs typeface="Courier New"/>
                <a:sym typeface="Courier New"/>
              </a:rPr>
              <a:t>for</a:t>
            </a:r>
            <a:r>
              <a:rPr lang="en-US" sz="1050">
                <a:solidFill>
                  <a:srgbClr val="D4D4D4"/>
                </a:solidFill>
                <a:highlight>
                  <a:srgbClr val="1E1E1E"/>
                </a:highlight>
                <a:latin typeface="Courier New"/>
                <a:ea typeface="Courier New"/>
                <a:cs typeface="Courier New"/>
                <a:sym typeface="Courier New"/>
              </a:rPr>
              <a:t> f=</a:t>
            </a:r>
            <a:r>
              <a:rPr lang="en-US" sz="1050">
                <a:solidFill>
                  <a:srgbClr val="B5CEA8"/>
                </a:solidFill>
                <a:highlight>
                  <a:srgbClr val="1E1E1E"/>
                </a:highlight>
                <a:latin typeface="Courier New"/>
                <a:ea typeface="Courier New"/>
                <a:cs typeface="Courier New"/>
                <a:sym typeface="Courier New"/>
              </a:rPr>
              <a:t>1</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length</a:t>
            </a:r>
            <a:r>
              <a:rPr lang="en-US" sz="1050">
                <a:solidFill>
                  <a:srgbClr val="D4D4D4"/>
                </a:solidFill>
                <a:highlight>
                  <a:srgbClr val="1E1E1E"/>
                </a:highlight>
                <a:latin typeface="Courier New"/>
                <a:ea typeface="Courier New"/>
                <a:cs typeface="Courier New"/>
                <a:sym typeface="Courier New"/>
              </a:rPr>
              <a:t>(tP)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DCDCAA"/>
                </a:solidFill>
                <a:highlight>
                  <a:srgbClr val="1E1E1E"/>
                </a:highlight>
                <a:latin typeface="Courier New"/>
                <a:ea typeface="Courier New"/>
                <a:cs typeface="Courier New"/>
                <a:sym typeface="Courier New"/>
              </a:rPr>
              <a:t>PRlocs</a:t>
            </a:r>
            <a:r>
              <a:rPr lang="en-US" sz="1050">
                <a:solidFill>
                  <a:srgbClr val="D4D4D4"/>
                </a:solidFill>
                <a:highlight>
                  <a:srgbClr val="1E1E1E"/>
                </a:highlight>
                <a:latin typeface="Courier New"/>
                <a:ea typeface="Courier New"/>
                <a:cs typeface="Courier New"/>
                <a:sym typeface="Courier New"/>
              </a:rPr>
              <a:t>(f) = </a:t>
            </a:r>
            <a:r>
              <a:rPr lang="en-US" sz="1050">
                <a:solidFill>
                  <a:srgbClr val="DCDCAA"/>
                </a:solidFill>
                <a:highlight>
                  <a:srgbClr val="1E1E1E"/>
                </a:highlight>
                <a:latin typeface="Courier New"/>
                <a:ea typeface="Courier New"/>
                <a:cs typeface="Courier New"/>
                <a:sym typeface="Courier New"/>
              </a:rPr>
              <a:t>tR</a:t>
            </a:r>
            <a:r>
              <a:rPr lang="en-US" sz="1050">
                <a:solidFill>
                  <a:srgbClr val="D4D4D4"/>
                </a:solidFill>
                <a:highlight>
                  <a:srgbClr val="1E1E1E"/>
                </a:highlight>
                <a:latin typeface="Courier New"/>
                <a:ea typeface="Courier New"/>
                <a:cs typeface="Courier New"/>
                <a:sym typeface="Courier New"/>
              </a:rPr>
              <a:t>(f) - </a:t>
            </a:r>
            <a:r>
              <a:rPr lang="en-US" sz="1050">
                <a:solidFill>
                  <a:srgbClr val="DCDCAA"/>
                </a:solidFill>
                <a:highlight>
                  <a:srgbClr val="1E1E1E"/>
                </a:highlight>
                <a:latin typeface="Courier New"/>
                <a:ea typeface="Courier New"/>
                <a:cs typeface="Courier New"/>
                <a:sym typeface="Courier New"/>
              </a:rPr>
              <a:t>tP</a:t>
            </a:r>
            <a:r>
              <a:rPr lang="en-US" sz="1050">
                <a:solidFill>
                  <a:srgbClr val="D4D4D4"/>
                </a:solidFill>
                <a:highlight>
                  <a:srgbClr val="1E1E1E"/>
                </a:highlight>
                <a:latin typeface="Courier New"/>
                <a:ea typeface="Courier New"/>
                <a:cs typeface="Courier New"/>
                <a:sym typeface="Courier New"/>
              </a:rPr>
              <a:t>(f);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end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writematrix</a:t>
            </a:r>
            <a:r>
              <a:rPr lang="en-US" sz="1050">
                <a:solidFill>
                  <a:srgbClr val="D4D4D4"/>
                </a:solidFill>
                <a:highlight>
                  <a:srgbClr val="1E1E1E"/>
                </a:highlight>
                <a:latin typeface="Courier New"/>
                <a:ea typeface="Courier New"/>
                <a:cs typeface="Courier New"/>
                <a:sym typeface="Courier New"/>
              </a:rPr>
              <a:t>(PRlocs,</a:t>
            </a:r>
            <a:r>
              <a:rPr lang="en-US" sz="1050">
                <a:solidFill>
                  <a:srgbClr val="CE9178"/>
                </a:solidFill>
                <a:highlight>
                  <a:srgbClr val="1E1E1E"/>
                </a:highlight>
                <a:latin typeface="Courier New"/>
                <a:ea typeface="Courier New"/>
                <a:cs typeface="Courier New"/>
                <a:sym typeface="Courier New"/>
              </a:rPr>
              <a:t>'M.csv'</a:t>
            </a:r>
            <a:r>
              <a:rPr lang="en-U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'R locs = '</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(tR)));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'R locs = '</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(tP)));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US" sz="1050">
                <a:solidFill>
                  <a:srgbClr val="DCDCAA"/>
                </a:solidFill>
                <a:highlight>
                  <a:srgbClr val="1E1E1E"/>
                </a:highlight>
                <a:latin typeface="Courier New"/>
                <a:ea typeface="Courier New"/>
                <a:cs typeface="Courier New"/>
                <a:sym typeface="Courier New"/>
              </a:rPr>
              <a:t>disp</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strcat</a:t>
            </a:r>
            <a:r>
              <a:rPr lang="en-US" sz="1050">
                <a:solidFill>
                  <a:srgbClr val="D4D4D4"/>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'PR intervals = '</a:t>
            </a:r>
            <a:r>
              <a:rPr lang="en-US" sz="1050">
                <a:solidFill>
                  <a:srgbClr val="D4D4D4"/>
                </a:solidFill>
                <a:highlight>
                  <a:srgbClr val="1E1E1E"/>
                </a:highlight>
                <a:latin typeface="Courier New"/>
                <a:ea typeface="Courier New"/>
                <a:cs typeface="Courier New"/>
                <a:sym typeface="Courier New"/>
              </a:rPr>
              <a:t>,</a:t>
            </a:r>
            <a:r>
              <a:rPr lang="en-US" sz="1050">
                <a:solidFill>
                  <a:srgbClr val="DCDCAA"/>
                </a:solidFill>
                <a:highlight>
                  <a:srgbClr val="1E1E1E"/>
                </a:highlight>
                <a:latin typeface="Courier New"/>
                <a:ea typeface="Courier New"/>
                <a:cs typeface="Courier New"/>
                <a:sym typeface="Courier New"/>
              </a:rPr>
              <a:t>num2str</a:t>
            </a:r>
            <a:r>
              <a:rPr lang="en-US" sz="1050">
                <a:solidFill>
                  <a:srgbClr val="D4D4D4"/>
                </a:solidFill>
                <a:highlight>
                  <a:srgbClr val="1E1E1E"/>
                </a:highlight>
                <a:latin typeface="Courier New"/>
                <a:ea typeface="Courier New"/>
                <a:cs typeface="Courier New"/>
                <a:sym typeface="Courier New"/>
              </a:rPr>
              <a:t>(PRlocs)));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Font typeface="Arial"/>
              <a:buNone/>
            </a:pPr>
            <a:r>
              <a:t/>
            </a:r>
            <a:endParaRPr sz="1000"/>
          </a:p>
          <a:p>
            <a:pPr indent="0" lvl="0" marL="0" rtl="0" algn="l">
              <a:lnSpc>
                <a:spcPct val="100000"/>
              </a:lnSpc>
              <a:spcBef>
                <a:spcPts val="0"/>
              </a:spcBef>
              <a:spcAft>
                <a:spcPts val="0"/>
              </a:spcAft>
              <a:buClr>
                <a:schemeClr val="dk1"/>
              </a:buClr>
              <a:buFont typeface="Arial"/>
              <a:buNone/>
            </a:pPr>
            <a:r>
              <a:t/>
            </a:r>
            <a:endParaRPr sz="1000"/>
          </a:p>
        </p:txBody>
      </p:sp>
      <p:sp>
        <p:nvSpPr>
          <p:cNvPr id="298" name="Google Shape;298;p40"/>
          <p:cNvSpPr txBox="1"/>
          <p:nvPr/>
        </p:nvSpPr>
        <p:spPr>
          <a:xfrm>
            <a:off x="1066800" y="90255"/>
            <a:ext cx="100584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Century Gothic"/>
              <a:buNone/>
            </a:pPr>
            <a:r>
              <a:t/>
            </a:r>
            <a:endParaRPr b="0" sz="3600" u="non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869715" y="590017"/>
            <a:ext cx="100584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5: </a:t>
            </a:r>
            <a:r>
              <a:rPr b="1" lang="en-US" sz="3600">
                <a:latin typeface="Arial"/>
                <a:ea typeface="Arial"/>
                <a:cs typeface="Arial"/>
                <a:sym typeface="Arial"/>
              </a:rPr>
              <a:t>CLASSIFIER MODELS:</a:t>
            </a:r>
            <a:br>
              <a:rPr lang="en-US" sz="3600">
                <a:latin typeface="Arial"/>
                <a:ea typeface="Arial"/>
                <a:cs typeface="Arial"/>
                <a:sym typeface="Arial"/>
              </a:rPr>
            </a:br>
            <a:endParaRPr/>
          </a:p>
        </p:txBody>
      </p:sp>
      <p:sp>
        <p:nvSpPr>
          <p:cNvPr id="304" name="Google Shape;304;p41"/>
          <p:cNvSpPr txBox="1"/>
          <p:nvPr/>
        </p:nvSpPr>
        <p:spPr>
          <a:xfrm>
            <a:off x="395536" y="2060848"/>
            <a:ext cx="11400928" cy="369472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Input: Extracted features annotated with arrhythmia class for each data segment. </a:t>
            </a:r>
            <a:endParaRPr sz="2400">
              <a:solidFill>
                <a:schemeClr val="lt1"/>
              </a:solidFill>
              <a:latin typeface="Arial"/>
              <a:ea typeface="Arial"/>
              <a:cs typeface="Arial"/>
              <a:sym typeface="Arial"/>
            </a:endParaRPr>
          </a:p>
          <a:p>
            <a:pPr indent="-228600" lvl="0" marL="228600" marR="0" rtl="0" algn="l">
              <a:lnSpc>
                <a:spcPct val="115000"/>
              </a:lnSpc>
              <a:spcBef>
                <a:spcPts val="1800"/>
              </a:spcBef>
              <a:spcAft>
                <a:spcPts val="0"/>
              </a:spcAft>
              <a:buClr>
                <a:schemeClr val="lt1"/>
              </a:buClr>
              <a:buSzPts val="2400"/>
              <a:buFont typeface="Arial"/>
              <a:buChar char="▪"/>
            </a:pPr>
            <a:r>
              <a:rPr lang="en-US" sz="2400">
                <a:solidFill>
                  <a:schemeClr val="lt1"/>
                </a:solidFill>
                <a:latin typeface="Arial"/>
                <a:ea typeface="Arial"/>
                <a:cs typeface="Arial"/>
                <a:sym typeface="Arial"/>
              </a:rPr>
              <a:t> Output: Predicted classes for test data.</a:t>
            </a:r>
            <a:endParaRPr sz="2400">
              <a:solidFill>
                <a:schemeClr val="lt1"/>
              </a:solidFill>
              <a:latin typeface="Arial"/>
              <a:ea typeface="Arial"/>
              <a:cs typeface="Arial"/>
              <a:sym typeface="Arial"/>
            </a:endParaRPr>
          </a:p>
          <a:p>
            <a:pPr indent="-228600" lvl="0" marL="228600" marR="0" rtl="0" algn="l">
              <a:lnSpc>
                <a:spcPct val="115000"/>
              </a:lnSpc>
              <a:spcBef>
                <a:spcPts val="1800"/>
              </a:spcBef>
              <a:spcAft>
                <a:spcPts val="0"/>
              </a:spcAft>
              <a:buClr>
                <a:schemeClr val="lt1"/>
              </a:buClr>
              <a:buSzPts val="2400"/>
              <a:buFont typeface="Arial"/>
              <a:buChar char="▪"/>
            </a:pPr>
            <a:r>
              <a:rPr lang="en-US" sz="2400">
                <a:solidFill>
                  <a:schemeClr val="lt1"/>
                </a:solidFill>
                <a:latin typeface="Arial"/>
                <a:ea typeface="Arial"/>
                <a:cs typeface="Arial"/>
                <a:sym typeface="Arial"/>
              </a:rPr>
              <a:t> Tools used: Python, Jupyter Notebook.</a:t>
            </a:r>
            <a:endParaRPr/>
          </a:p>
          <a:p>
            <a:pPr indent="-228600" lvl="0" marL="228600" marR="0" rtl="0" algn="l">
              <a:lnSpc>
                <a:spcPct val="115000"/>
              </a:lnSpc>
              <a:spcBef>
                <a:spcPts val="1800"/>
              </a:spcBef>
              <a:spcAft>
                <a:spcPts val="0"/>
              </a:spcAft>
              <a:buClr>
                <a:schemeClr val="lt1"/>
              </a:buClr>
              <a:buSzPts val="2400"/>
              <a:buFont typeface="Arial"/>
              <a:buChar char="▪"/>
            </a:pPr>
            <a:r>
              <a:rPr lang="en-US" sz="2400">
                <a:solidFill>
                  <a:schemeClr val="lt1"/>
                </a:solidFill>
                <a:latin typeface="Arial"/>
                <a:ea typeface="Arial"/>
                <a:cs typeface="Arial"/>
                <a:sym typeface="Arial"/>
              </a:rPr>
              <a:t>Once individual waves have been located, a set of features for each heartbeat is obtained, and the results for the data segment are stored in an </a:t>
            </a:r>
            <a:r>
              <a:rPr lang="en-US" sz="2400">
                <a:solidFill>
                  <a:schemeClr val="lt1"/>
                </a:solidFill>
              </a:rPr>
              <a:t>csv file</a:t>
            </a:r>
            <a:r>
              <a:rPr lang="en-US" sz="2400">
                <a:solidFill>
                  <a:schemeClr val="lt1"/>
                </a:solidFill>
                <a:latin typeface="Arial"/>
                <a:ea typeface="Arial"/>
                <a:cs typeface="Arial"/>
                <a:sym typeface="Arial"/>
              </a:rPr>
              <a:t>. We use classifier models such as Neural Networks, Svm</a:t>
            </a:r>
            <a:r>
              <a:rPr lang="en-US" sz="2400">
                <a:solidFill>
                  <a:schemeClr val="lt1"/>
                </a:solidFill>
              </a:rPr>
              <a:t>,</a:t>
            </a:r>
            <a:r>
              <a:rPr lang="en-US" sz="2400">
                <a:solidFill>
                  <a:schemeClr val="lt1"/>
                </a:solidFill>
                <a:latin typeface="Arial"/>
                <a:ea typeface="Arial"/>
                <a:cs typeface="Arial"/>
                <a:sym typeface="Arial"/>
              </a:rPr>
              <a:t>Logistic regression</a:t>
            </a:r>
            <a:r>
              <a:rPr lang="en-US" sz="2400">
                <a:solidFill>
                  <a:schemeClr val="lt1"/>
                </a:solidFill>
              </a:rPr>
              <a:t> and </a:t>
            </a:r>
            <a:r>
              <a:rPr lang="en-US" sz="2400">
                <a:solidFill>
                  <a:schemeClr val="lt1"/>
                </a:solidFill>
                <a:latin typeface="Arial"/>
                <a:ea typeface="Arial"/>
                <a:cs typeface="Arial"/>
                <a:sym typeface="Arial"/>
              </a:rPr>
              <a:t>Decision Tree.Using these models we predict arrhythmia for the split test data and also classify what kind of Arrhythmia if present.</a:t>
            </a:r>
            <a:endParaRPr sz="2400">
              <a:solidFill>
                <a:schemeClr val="lt1"/>
              </a:solidFill>
              <a:latin typeface="Arial"/>
              <a:ea typeface="Arial"/>
              <a:cs typeface="Arial"/>
              <a:sym typeface="Arial"/>
            </a:endParaRPr>
          </a:p>
          <a:p>
            <a:pPr indent="-114300" lvl="0" marL="228600" marR="0" rtl="0" algn="l">
              <a:lnSpc>
                <a:spcPct val="115000"/>
              </a:lnSpc>
              <a:spcBef>
                <a:spcPts val="1800"/>
              </a:spcBef>
              <a:spcAft>
                <a:spcPts val="0"/>
              </a:spcAft>
              <a:buClr>
                <a:srgbClr val="FEFEFE"/>
              </a:buClr>
              <a:buSzPts val="1800"/>
              <a:buFont typeface="Arial"/>
              <a:buNone/>
            </a:pPr>
            <a:r>
              <a:t/>
            </a:r>
            <a:endParaRPr sz="1800">
              <a:solidFill>
                <a:schemeClr val="lt1"/>
              </a:solidFill>
              <a:latin typeface="Arial"/>
              <a:ea typeface="Arial"/>
              <a:cs typeface="Arial"/>
              <a:sym typeface="Arial"/>
            </a:endParaRPr>
          </a:p>
          <a:p>
            <a:pPr indent="-114300" lvl="0" marL="228600" marR="0" rtl="0" algn="l">
              <a:lnSpc>
                <a:spcPct val="115000"/>
              </a:lnSpc>
              <a:spcBef>
                <a:spcPts val="1800"/>
              </a:spcBef>
              <a:spcAft>
                <a:spcPts val="0"/>
              </a:spcAft>
              <a:buClr>
                <a:srgbClr val="FEFEFE"/>
              </a:buClr>
              <a:buSzPts val="1800"/>
              <a:buFont typeface="Arial"/>
              <a:buNone/>
            </a:pPr>
            <a:r>
              <a:t/>
            </a:r>
            <a:endParaRPr sz="1800">
              <a:solidFill>
                <a:schemeClr val="lt1"/>
              </a:solidFill>
              <a:latin typeface="Arial"/>
              <a:ea typeface="Arial"/>
              <a:cs typeface="Arial"/>
              <a:sym typeface="Arial"/>
            </a:endParaRPr>
          </a:p>
          <a:p>
            <a:pPr indent="-114300" lvl="0" marL="228600" marR="0" rtl="0" algn="l">
              <a:lnSpc>
                <a:spcPct val="115000"/>
              </a:lnSpc>
              <a:spcBef>
                <a:spcPts val="1800"/>
              </a:spcBef>
              <a:spcAft>
                <a:spcPts val="0"/>
              </a:spcAft>
              <a:buClr>
                <a:srgbClr val="FEFEFE"/>
              </a:buClr>
              <a:buSzPts val="1800"/>
              <a:buFont typeface="Arial"/>
              <a:buNone/>
            </a:pPr>
            <a:r>
              <a:t/>
            </a:r>
            <a:endParaRPr sz="1800">
              <a:solidFill>
                <a:schemeClr val="lt1"/>
              </a:solidFill>
              <a:latin typeface="Arial"/>
              <a:ea typeface="Arial"/>
              <a:cs typeface="Arial"/>
              <a:sym typeface="Arial"/>
            </a:endParaRPr>
          </a:p>
          <a:p>
            <a:pPr indent="0" lvl="0" marL="0" marR="0" rtl="0" algn="l">
              <a:lnSpc>
                <a:spcPct val="90000"/>
              </a:lnSpc>
              <a:spcBef>
                <a:spcPts val="1800"/>
              </a:spcBef>
              <a:spcAft>
                <a:spcPts val="0"/>
              </a:spcAft>
              <a:buClr>
                <a:srgbClr val="FEFEFE"/>
              </a:buClr>
              <a:buSzPts val="2300"/>
              <a:buFont typeface="Arial"/>
              <a:buNone/>
            </a:pPr>
            <a:r>
              <a:t/>
            </a:r>
            <a:endParaRPr sz="23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2"/>
          <p:cNvPicPr preferRelativeResize="0"/>
          <p:nvPr/>
        </p:nvPicPr>
        <p:blipFill>
          <a:blip r:embed="rId3">
            <a:alphaModFix/>
          </a:blip>
          <a:stretch>
            <a:fillRect/>
          </a:stretch>
        </p:blipFill>
        <p:spPr>
          <a:xfrm>
            <a:off x="3152775" y="2881275"/>
            <a:ext cx="6404351" cy="3376650"/>
          </a:xfrm>
          <a:prstGeom prst="rect">
            <a:avLst/>
          </a:prstGeom>
          <a:noFill/>
          <a:ln>
            <a:noFill/>
          </a:ln>
        </p:spPr>
      </p:pic>
      <p:pic>
        <p:nvPicPr>
          <p:cNvPr id="311" name="Google Shape;311;p42"/>
          <p:cNvPicPr preferRelativeResize="0"/>
          <p:nvPr/>
        </p:nvPicPr>
        <p:blipFill>
          <a:blip r:embed="rId4">
            <a:alphaModFix/>
          </a:blip>
          <a:stretch>
            <a:fillRect/>
          </a:stretch>
        </p:blipFill>
        <p:spPr>
          <a:xfrm>
            <a:off x="3337325" y="850088"/>
            <a:ext cx="5791200" cy="1566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3"/>
          <p:cNvPicPr preferRelativeResize="0"/>
          <p:nvPr/>
        </p:nvPicPr>
        <p:blipFill>
          <a:blip r:embed="rId3">
            <a:alphaModFix/>
          </a:blip>
          <a:stretch>
            <a:fillRect/>
          </a:stretch>
        </p:blipFill>
        <p:spPr>
          <a:xfrm>
            <a:off x="304800" y="1395425"/>
            <a:ext cx="5943600" cy="3429000"/>
          </a:xfrm>
          <a:prstGeom prst="rect">
            <a:avLst/>
          </a:prstGeom>
          <a:noFill/>
          <a:ln>
            <a:noFill/>
          </a:ln>
        </p:spPr>
      </p:pic>
      <p:pic>
        <p:nvPicPr>
          <p:cNvPr id="318" name="Google Shape;318;p43"/>
          <p:cNvPicPr preferRelativeResize="0"/>
          <p:nvPr/>
        </p:nvPicPr>
        <p:blipFill>
          <a:blip r:embed="rId4">
            <a:alphaModFix/>
          </a:blip>
          <a:stretch>
            <a:fillRect/>
          </a:stretch>
        </p:blipFill>
        <p:spPr>
          <a:xfrm>
            <a:off x="6905625" y="1766873"/>
            <a:ext cx="5019086" cy="28956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1066790" y="375242"/>
            <a:ext cx="100584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6 : </a:t>
            </a:r>
            <a:r>
              <a:rPr b="1" lang="en-US" sz="3600">
                <a:latin typeface="Arial"/>
                <a:ea typeface="Arial"/>
                <a:cs typeface="Arial"/>
                <a:sym typeface="Arial"/>
              </a:rPr>
              <a:t>ACCURACY AND VALIDATION</a:t>
            </a:r>
            <a:br>
              <a:rPr lang="en-US" sz="3600">
                <a:latin typeface="Arial"/>
                <a:ea typeface="Arial"/>
                <a:cs typeface="Arial"/>
                <a:sym typeface="Arial"/>
              </a:rPr>
            </a:br>
            <a:endParaRPr/>
          </a:p>
        </p:txBody>
      </p:sp>
      <p:sp>
        <p:nvSpPr>
          <p:cNvPr id="324" name="Google Shape;324;p44"/>
          <p:cNvSpPr txBox="1"/>
          <p:nvPr/>
        </p:nvSpPr>
        <p:spPr>
          <a:xfrm>
            <a:off x="395536" y="1700808"/>
            <a:ext cx="11400928" cy="439248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Clr>
                <a:schemeClr val="lt1"/>
              </a:buClr>
              <a:buSzPts val="2800"/>
              <a:buFont typeface="Arial"/>
              <a:buChar char="▪"/>
            </a:pPr>
            <a:r>
              <a:rPr lang="en-US" sz="2800">
                <a:solidFill>
                  <a:schemeClr val="lt1"/>
                </a:solidFill>
                <a:latin typeface="Arial"/>
                <a:ea typeface="Arial"/>
                <a:cs typeface="Arial"/>
                <a:sym typeface="Arial"/>
              </a:rPr>
              <a:t>       Input: Predicted and actual arrhythmia classes.</a:t>
            </a:r>
            <a:endParaRPr sz="2800">
              <a:solidFill>
                <a:schemeClr val="lt1"/>
              </a:solidFill>
              <a:latin typeface="Arial"/>
              <a:ea typeface="Arial"/>
              <a:cs typeface="Arial"/>
              <a:sym typeface="Arial"/>
            </a:endParaRPr>
          </a:p>
          <a:p>
            <a:pPr indent="-228600" lvl="0" marL="228600" marR="0" rtl="0" algn="l">
              <a:lnSpc>
                <a:spcPct val="115000"/>
              </a:lnSpc>
              <a:spcBef>
                <a:spcPts val="1800"/>
              </a:spcBef>
              <a:spcAft>
                <a:spcPts val="0"/>
              </a:spcAft>
              <a:buClr>
                <a:schemeClr val="lt1"/>
              </a:buClr>
              <a:buSzPts val="2800"/>
              <a:buFont typeface="Arial"/>
              <a:buChar char="▪"/>
            </a:pPr>
            <a:r>
              <a:rPr lang="en-US" sz="2800">
                <a:solidFill>
                  <a:schemeClr val="lt1"/>
                </a:solidFill>
                <a:latin typeface="Arial"/>
                <a:ea typeface="Arial"/>
                <a:cs typeface="Arial"/>
                <a:sym typeface="Arial"/>
              </a:rPr>
              <a:t>       Output: Accuracy of the the classifier model</a:t>
            </a:r>
            <a:endParaRPr sz="2800">
              <a:solidFill>
                <a:schemeClr val="lt1"/>
              </a:solidFill>
              <a:latin typeface="Arial"/>
              <a:ea typeface="Arial"/>
              <a:cs typeface="Arial"/>
              <a:sym typeface="Arial"/>
            </a:endParaRPr>
          </a:p>
          <a:p>
            <a:pPr indent="-228600" lvl="0" marL="228600" marR="0" rtl="0" algn="l">
              <a:lnSpc>
                <a:spcPct val="115000"/>
              </a:lnSpc>
              <a:spcBef>
                <a:spcPts val="1800"/>
              </a:spcBef>
              <a:spcAft>
                <a:spcPts val="0"/>
              </a:spcAft>
              <a:buClr>
                <a:schemeClr val="lt1"/>
              </a:buClr>
              <a:buSzPts val="2800"/>
              <a:buFont typeface="Arial"/>
              <a:buChar char="▪"/>
            </a:pPr>
            <a:r>
              <a:rPr lang="en-US" sz="2800">
                <a:solidFill>
                  <a:schemeClr val="lt1"/>
                </a:solidFill>
                <a:latin typeface="Arial"/>
                <a:ea typeface="Arial"/>
                <a:cs typeface="Arial"/>
                <a:sym typeface="Arial"/>
              </a:rPr>
              <a:t>       Tools used: Python, Jupyter Notebook.</a:t>
            </a:r>
            <a:endParaRPr sz="2800">
              <a:solidFill>
                <a:schemeClr val="lt1"/>
              </a:solidFill>
              <a:latin typeface="Arial"/>
              <a:ea typeface="Arial"/>
              <a:cs typeface="Arial"/>
              <a:sym typeface="Arial"/>
            </a:endParaRPr>
          </a:p>
          <a:p>
            <a:pPr indent="-228600" lvl="0" marL="228600" marR="0" rtl="0" algn="l">
              <a:lnSpc>
                <a:spcPct val="115000"/>
              </a:lnSpc>
              <a:spcBef>
                <a:spcPts val="1800"/>
              </a:spcBef>
              <a:spcAft>
                <a:spcPts val="0"/>
              </a:spcAft>
              <a:buClr>
                <a:schemeClr val="lt1"/>
              </a:buClr>
              <a:buSzPts val="2800"/>
              <a:buFont typeface="Arial"/>
              <a:buChar char="▪"/>
            </a:pPr>
            <a:r>
              <a:rPr lang="en-US" sz="2800">
                <a:solidFill>
                  <a:schemeClr val="lt1"/>
                </a:solidFill>
              </a:rPr>
              <a:t>       </a:t>
            </a:r>
            <a:r>
              <a:rPr lang="en-US" sz="2800">
                <a:solidFill>
                  <a:schemeClr val="lt1"/>
                </a:solidFill>
                <a:latin typeface="Arial"/>
                <a:ea typeface="Arial"/>
                <a:cs typeface="Arial"/>
                <a:sym typeface="Arial"/>
              </a:rPr>
              <a:t>Classified ecg signals from the classifier models are validated and then accuracy of the model is  determined.The accuracy of these models are compared and the best model is determined.</a:t>
            </a:r>
            <a:endParaRPr sz="2800">
              <a:solidFill>
                <a:schemeClr val="lt1"/>
              </a:solidFill>
              <a:latin typeface="Arial"/>
              <a:ea typeface="Arial"/>
              <a:cs typeface="Arial"/>
              <a:sym typeface="Arial"/>
            </a:endParaRPr>
          </a:p>
          <a:p>
            <a:pPr indent="-50800" lvl="0" marL="228600" marR="0" rtl="0" algn="l">
              <a:lnSpc>
                <a:spcPct val="115000"/>
              </a:lnSpc>
              <a:spcBef>
                <a:spcPts val="1800"/>
              </a:spcBef>
              <a:spcAft>
                <a:spcPts val="0"/>
              </a:spcAft>
              <a:buClr>
                <a:srgbClr val="FEFEFE"/>
              </a:buClr>
              <a:buSzPts val="2800"/>
              <a:buFont typeface="Arial"/>
              <a:buNone/>
            </a:pPr>
            <a:r>
              <a:t/>
            </a:r>
            <a:endParaRPr sz="2800">
              <a:solidFill>
                <a:schemeClr val="lt1"/>
              </a:solidFill>
              <a:latin typeface="Arial"/>
              <a:ea typeface="Arial"/>
              <a:cs typeface="Arial"/>
              <a:sym typeface="Arial"/>
            </a:endParaRPr>
          </a:p>
          <a:p>
            <a:pPr indent="-50800" lvl="0" marL="228600" marR="0" rtl="0" algn="l">
              <a:lnSpc>
                <a:spcPct val="115000"/>
              </a:lnSpc>
              <a:spcBef>
                <a:spcPts val="1800"/>
              </a:spcBef>
              <a:spcAft>
                <a:spcPts val="0"/>
              </a:spcAft>
              <a:buClr>
                <a:srgbClr val="FEFEFE"/>
              </a:buClr>
              <a:buSzPts val="2800"/>
              <a:buFont typeface="Arial"/>
              <a:buNone/>
            </a:pPr>
            <a:r>
              <a:t/>
            </a:r>
            <a:endParaRPr sz="2800">
              <a:solidFill>
                <a:schemeClr val="lt1"/>
              </a:solidFill>
              <a:latin typeface="Arial"/>
              <a:ea typeface="Arial"/>
              <a:cs typeface="Arial"/>
              <a:sym typeface="Arial"/>
            </a:endParaRPr>
          </a:p>
          <a:p>
            <a:pPr indent="-50800" lvl="0" marL="228600" marR="0" rtl="0" algn="l">
              <a:lnSpc>
                <a:spcPct val="115000"/>
              </a:lnSpc>
              <a:spcBef>
                <a:spcPts val="1800"/>
              </a:spcBef>
              <a:spcAft>
                <a:spcPts val="0"/>
              </a:spcAft>
              <a:buClr>
                <a:srgbClr val="FEFEFE"/>
              </a:buClr>
              <a:buSzPts val="2800"/>
              <a:buFont typeface="Arial"/>
              <a:buNone/>
            </a:pPr>
            <a:r>
              <a:t/>
            </a:r>
            <a:endParaRPr sz="2800">
              <a:solidFill>
                <a:schemeClr val="lt1"/>
              </a:solidFill>
              <a:latin typeface="Arial"/>
              <a:ea typeface="Arial"/>
              <a:cs typeface="Arial"/>
              <a:sym typeface="Arial"/>
            </a:endParaRPr>
          </a:p>
          <a:p>
            <a:pPr indent="0" lvl="0" marL="0" marR="0" rtl="0" algn="l">
              <a:lnSpc>
                <a:spcPct val="90000"/>
              </a:lnSpc>
              <a:spcBef>
                <a:spcPts val="1800"/>
              </a:spcBef>
              <a:spcAft>
                <a:spcPts val="0"/>
              </a:spcAft>
              <a:buClr>
                <a:srgbClr val="FEFEFE"/>
              </a:buClr>
              <a:buSzPts val="3200"/>
              <a:buFont typeface="Arial"/>
              <a:buNone/>
            </a:pPr>
            <a:r>
              <a:t/>
            </a:r>
            <a:endParaRPr sz="32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5"/>
          <p:cNvPicPr preferRelativeResize="0"/>
          <p:nvPr/>
        </p:nvPicPr>
        <p:blipFill>
          <a:blip r:embed="rId3">
            <a:alphaModFix/>
          </a:blip>
          <a:stretch>
            <a:fillRect/>
          </a:stretch>
        </p:blipFill>
        <p:spPr>
          <a:xfrm>
            <a:off x="897750" y="2400250"/>
            <a:ext cx="10396500" cy="3300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b="1" lang="en-US"/>
              <a:t>SCREENSHOT OF EACH MODULES / INTERMEDIATE RESULTS</a:t>
            </a:r>
            <a:endParaRPr b="1"/>
          </a:p>
        </p:txBody>
      </p:sp>
      <p:sp>
        <p:nvSpPr>
          <p:cNvPr id="336" name="Google Shape;336;p46"/>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2200"/>
              <a:buNone/>
            </a:pPr>
            <a:r>
              <a:rPr b="1" lang="en-US"/>
              <a:t>Code and the corresponding outputs</a:t>
            </a:r>
            <a:endParaRPr b="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2824150" y="407198"/>
            <a:ext cx="8610600" cy="129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1: PRE PROCESSING THE DATASET</a:t>
            </a:r>
            <a:endParaRPr/>
          </a:p>
        </p:txBody>
      </p:sp>
      <p:sp>
        <p:nvSpPr>
          <p:cNvPr id="342" name="Google Shape;342;p47"/>
          <p:cNvSpPr/>
          <p:nvPr/>
        </p:nvSpPr>
        <p:spPr>
          <a:xfrm>
            <a:off x="385143" y="1313706"/>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43" name="Google Shape;343;p47"/>
          <p:cNvSpPr/>
          <p:nvPr/>
        </p:nvSpPr>
        <p:spPr>
          <a:xfrm>
            <a:off x="767408" y="3717032"/>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344" name="Google Shape;344;p47"/>
          <p:cNvSpPr/>
          <p:nvPr/>
        </p:nvSpPr>
        <p:spPr>
          <a:xfrm>
            <a:off x="142106" y="1503275"/>
            <a:ext cx="2641526" cy="110799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Code</a:t>
            </a:r>
            <a:r>
              <a:rPr b="1" i="0" lang="en-US" sz="1200" u="none" cap="none" strike="noStrike">
                <a:solidFill>
                  <a:schemeClr val="lt1"/>
                </a:solidFill>
                <a:latin typeface="Arial"/>
                <a:ea typeface="Arial"/>
                <a:cs typeface="Arial"/>
                <a:sym typeface="Arial"/>
              </a:rPr>
              <a:t> </a:t>
            </a:r>
            <a:r>
              <a:rPr b="1" i="0" lang="en-US" sz="2400" u="none" cap="none" strike="noStrike">
                <a:solidFill>
                  <a:schemeClr val="lt1"/>
                </a:solidFill>
                <a:latin typeface="Arial"/>
                <a:ea typeface="Arial"/>
                <a:cs typeface="Arial"/>
                <a:sym typeface="Arial"/>
              </a:rPr>
              <a:t>screenshots</a:t>
            </a:r>
            <a:r>
              <a:rPr b="1" i="0" lang="en-US" sz="1200" u="none" cap="none" strike="noStrike">
                <a:solidFill>
                  <a:schemeClr val="lt1"/>
                </a:solidFill>
                <a:latin typeface="Arial"/>
                <a:ea typeface="Arial"/>
                <a:cs typeface="Arial"/>
                <a:sym typeface="Arial"/>
              </a:rPr>
              <a:t>:</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45" name="Google Shape;345;p47"/>
          <p:cNvSpPr/>
          <p:nvPr/>
        </p:nvSpPr>
        <p:spPr>
          <a:xfrm>
            <a:off x="6600056" y="4919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6" name="Google Shape;346;p47"/>
          <p:cNvSpPr/>
          <p:nvPr/>
        </p:nvSpPr>
        <p:spPr>
          <a:xfrm>
            <a:off x="6600056" y="8348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7" name="Google Shape;347;p47"/>
          <p:cNvSpPr/>
          <p:nvPr/>
        </p:nvSpPr>
        <p:spPr>
          <a:xfrm>
            <a:off x="294500" y="3214700"/>
            <a:ext cx="2641500" cy="1704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1" lang="en-US" sz="2400">
                <a:solidFill>
                  <a:schemeClr val="lt1"/>
                </a:solidFill>
              </a:rPr>
              <a:t>Original ecg signals:</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pic>
        <p:nvPicPr>
          <p:cNvPr id="348" name="Google Shape;348;p47"/>
          <p:cNvPicPr preferRelativeResize="0"/>
          <p:nvPr/>
        </p:nvPicPr>
        <p:blipFill rotWithShape="1">
          <a:blip r:embed="rId3">
            <a:alphaModFix/>
          </a:blip>
          <a:srcRect b="0" l="0" r="0" t="0"/>
          <a:stretch/>
        </p:blipFill>
        <p:spPr>
          <a:xfrm>
            <a:off x="2351583" y="1770906"/>
            <a:ext cx="9815482" cy="50870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335360" y="476672"/>
            <a:ext cx="6469360" cy="448072"/>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lt1"/>
              </a:buClr>
              <a:buSzPts val="3800"/>
              <a:buFont typeface="Century Gothic"/>
              <a:buNone/>
            </a:pPr>
            <a:r>
              <a:rPr b="1" lang="en-US" sz="3800"/>
              <a:t>CONTENTS:</a:t>
            </a:r>
            <a:endParaRPr b="1" sz="3800"/>
          </a:p>
        </p:txBody>
      </p:sp>
      <p:sp>
        <p:nvSpPr>
          <p:cNvPr id="161" name="Google Shape;161;p21"/>
          <p:cNvSpPr txBox="1"/>
          <p:nvPr>
            <p:ph idx="1" type="body"/>
          </p:nvPr>
        </p:nvSpPr>
        <p:spPr>
          <a:xfrm>
            <a:off x="335360" y="1124744"/>
            <a:ext cx="8928992" cy="5529832"/>
          </a:xfrm>
          <a:prstGeom prst="rect">
            <a:avLst/>
          </a:prstGeom>
          <a:noFill/>
          <a:ln>
            <a:noFill/>
          </a:ln>
        </p:spPr>
        <p:txBody>
          <a:bodyPr anchorCtr="0" anchor="t" bIns="45700" lIns="91425" spcFirstLastPara="1" rIns="91425" wrap="square" tIns="45700">
            <a:normAutofit fontScale="77500" lnSpcReduction="20000"/>
          </a:bodyPr>
          <a:lstStyle/>
          <a:p>
            <a:pPr indent="-317500" lvl="0" marL="457200" rtl="0" algn="r">
              <a:lnSpc>
                <a:spcPct val="90000"/>
              </a:lnSpc>
              <a:spcBef>
                <a:spcPts val="0"/>
              </a:spcBef>
              <a:spcAft>
                <a:spcPts val="0"/>
              </a:spcAft>
              <a:buClr>
                <a:schemeClr val="lt1"/>
              </a:buClr>
              <a:buSzPct val="100000"/>
              <a:buFont typeface="Century Gothic"/>
              <a:buNone/>
            </a:pPr>
            <a:r>
              <a:t/>
            </a:r>
            <a:endParaRPr sz="2200"/>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ABSTRACT</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INTRODUCTION</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PROBLEM STATEMENT</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ISSUES IDENTIFIED</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LITERATURE SURVEY</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BLOCK DIAGRAM</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MODULES WITH INPUT/OUTPUT AND PSEUDOCODE </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C</a:t>
            </a:r>
            <a:r>
              <a:rPr lang="en-US"/>
              <a:t>ONTRIBUTION</a:t>
            </a:r>
            <a:r>
              <a:rPr lang="en-US" sz="2200"/>
              <a:t>/ </a:t>
            </a:r>
            <a:r>
              <a:rPr lang="en-US"/>
              <a:t>INNOVATION</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SCREENSHOT OF EACH MODULE / INTERMEDIATE RESULTS</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CONCLUSION AND FUTURE DIRECTION</a:t>
            </a:r>
            <a:endParaRPr/>
          </a:p>
          <a:p>
            <a:pPr indent="-425767" lvl="0" marL="457200" rtl="0" algn="l">
              <a:lnSpc>
                <a:spcPct val="90000"/>
              </a:lnSpc>
              <a:spcBef>
                <a:spcPts val="1000"/>
              </a:spcBef>
              <a:spcAft>
                <a:spcPts val="0"/>
              </a:spcAft>
              <a:buClr>
                <a:schemeClr val="lt1"/>
              </a:buClr>
              <a:buSzPct val="100000"/>
              <a:buFont typeface="Century Gothic"/>
              <a:buAutoNum type="arabicParenR"/>
            </a:pPr>
            <a:r>
              <a:rPr lang="en-US" sz="2200"/>
              <a:t>REFERENCES </a:t>
            </a:r>
            <a:endParaRPr sz="2200"/>
          </a:p>
          <a:p>
            <a:pPr indent="-317500" lvl="0" marL="457200" rtl="0" algn="r">
              <a:lnSpc>
                <a:spcPct val="90000"/>
              </a:lnSpc>
              <a:spcBef>
                <a:spcPts val="1000"/>
              </a:spcBef>
              <a:spcAft>
                <a:spcPts val="0"/>
              </a:spcAft>
              <a:buClr>
                <a:schemeClr val="lt1"/>
              </a:buClr>
              <a:buSzPct val="100000"/>
              <a:buFont typeface="Century Gothic"/>
              <a:buNone/>
            </a:pPr>
            <a:r>
              <a:t/>
            </a:r>
            <a:endParaRPr sz="2200"/>
          </a:p>
          <a:p>
            <a:pPr indent="-317500" lvl="0" marL="457200" rtl="0" algn="r">
              <a:lnSpc>
                <a:spcPct val="90000"/>
              </a:lnSpc>
              <a:spcBef>
                <a:spcPts val="1000"/>
              </a:spcBef>
              <a:spcAft>
                <a:spcPts val="0"/>
              </a:spcAft>
              <a:buClr>
                <a:schemeClr val="lt1"/>
              </a:buClr>
              <a:buSzPct val="100000"/>
              <a:buFont typeface="Century Gothic"/>
              <a:buNone/>
            </a:pPr>
            <a:r>
              <a:t/>
            </a:r>
            <a:endParaRPr sz="2200"/>
          </a:p>
          <a:p>
            <a:pPr indent="-317500" lvl="0" marL="457200" rtl="0" algn="r">
              <a:lnSpc>
                <a:spcPct val="90000"/>
              </a:lnSpc>
              <a:spcBef>
                <a:spcPts val="1000"/>
              </a:spcBef>
              <a:spcAft>
                <a:spcPts val="0"/>
              </a:spcAft>
              <a:buClr>
                <a:schemeClr val="lt1"/>
              </a:buClr>
              <a:buSzPct val="100000"/>
              <a:buFont typeface="Century Gothic"/>
              <a:buNone/>
            </a:pPr>
            <a:r>
              <a:t/>
            </a:r>
            <a:endParaRPr sz="2200"/>
          </a:p>
          <a:p>
            <a:pPr indent="-317500" lvl="0" marL="457200" rtl="0" algn="r">
              <a:lnSpc>
                <a:spcPct val="90000"/>
              </a:lnSpc>
              <a:spcBef>
                <a:spcPts val="1000"/>
              </a:spcBef>
              <a:spcAft>
                <a:spcPts val="0"/>
              </a:spcAft>
              <a:buClr>
                <a:schemeClr val="lt1"/>
              </a:buClr>
              <a:buSzPct val="100000"/>
              <a:buFont typeface="Century Gothic"/>
              <a:buNone/>
            </a:pPr>
            <a:r>
              <a:t/>
            </a:r>
            <a:endParaRPr sz="2200"/>
          </a:p>
          <a:p>
            <a:pPr indent="-317500" lvl="0" marL="457200" rtl="0" algn="r">
              <a:lnSpc>
                <a:spcPct val="90000"/>
              </a:lnSpc>
              <a:spcBef>
                <a:spcPts val="1000"/>
              </a:spcBef>
              <a:spcAft>
                <a:spcPts val="0"/>
              </a:spcAft>
              <a:buClr>
                <a:schemeClr val="lt1"/>
              </a:buClr>
              <a:buSzPct val="100000"/>
              <a:buFont typeface="Century Gothic"/>
              <a:buNone/>
            </a:pPr>
            <a:r>
              <a:t/>
            </a:r>
            <a:endParaRPr sz="2200"/>
          </a:p>
          <a:p>
            <a:pPr indent="0" lvl="0" marL="0" rtl="0" algn="r">
              <a:lnSpc>
                <a:spcPct val="90000"/>
              </a:lnSpc>
              <a:spcBef>
                <a:spcPts val="1000"/>
              </a:spcBef>
              <a:spcAft>
                <a:spcPts val="0"/>
              </a:spcAft>
              <a:buClr>
                <a:schemeClr val="lt1"/>
              </a:buClr>
              <a:buSzPct val="100000"/>
              <a:buNone/>
            </a:pPr>
            <a:r>
              <a:t/>
            </a:r>
            <a:endParaRPr sz="2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2783632" y="402589"/>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1: PRE PROCESSING THE DATASET</a:t>
            </a:r>
            <a:endParaRPr/>
          </a:p>
        </p:txBody>
      </p:sp>
      <p:sp>
        <p:nvSpPr>
          <p:cNvPr id="354" name="Google Shape;354;p48"/>
          <p:cNvSpPr/>
          <p:nvPr/>
        </p:nvSpPr>
        <p:spPr>
          <a:xfrm>
            <a:off x="385143" y="1313706"/>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55" name="Google Shape;355;p48"/>
          <p:cNvSpPr/>
          <p:nvPr/>
        </p:nvSpPr>
        <p:spPr>
          <a:xfrm>
            <a:off x="767408" y="3717032"/>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356" name="Google Shape;356;p48"/>
          <p:cNvSpPr/>
          <p:nvPr/>
        </p:nvSpPr>
        <p:spPr>
          <a:xfrm>
            <a:off x="6600056" y="4919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7" name="Google Shape;357;p48"/>
          <p:cNvSpPr/>
          <p:nvPr/>
        </p:nvSpPr>
        <p:spPr>
          <a:xfrm>
            <a:off x="6600056" y="8348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8" name="Google Shape;358;p48"/>
          <p:cNvSpPr/>
          <p:nvPr/>
        </p:nvSpPr>
        <p:spPr>
          <a:xfrm>
            <a:off x="294500" y="3529025"/>
            <a:ext cx="2034300" cy="1500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1" lang="en-US" sz="2400">
                <a:solidFill>
                  <a:schemeClr val="lt1"/>
                </a:solidFill>
              </a:rPr>
              <a:t>Normalised ECG Signals:</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pic>
        <p:nvPicPr>
          <p:cNvPr id="359" name="Google Shape;359;p48"/>
          <p:cNvPicPr preferRelativeResize="0"/>
          <p:nvPr/>
        </p:nvPicPr>
        <p:blipFill rotWithShape="1">
          <a:blip r:embed="rId3">
            <a:alphaModFix/>
          </a:blip>
          <a:srcRect b="0" l="0" r="0" t="0"/>
          <a:stretch/>
        </p:blipFill>
        <p:spPr>
          <a:xfrm>
            <a:off x="2435812" y="1770905"/>
            <a:ext cx="9644470" cy="50625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1: PRE PROCESSING THE DATASET</a:t>
            </a:r>
            <a:endParaRPr/>
          </a:p>
        </p:txBody>
      </p:sp>
      <p:sp>
        <p:nvSpPr>
          <p:cNvPr id="365" name="Google Shape;365;p49"/>
          <p:cNvSpPr/>
          <p:nvPr/>
        </p:nvSpPr>
        <p:spPr>
          <a:xfrm>
            <a:off x="385143" y="1313706"/>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66" name="Google Shape;366;p49"/>
          <p:cNvSpPr/>
          <p:nvPr/>
        </p:nvSpPr>
        <p:spPr>
          <a:xfrm>
            <a:off x="3551040" y="5510458"/>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367" name="Google Shape;367;p49"/>
          <p:cNvSpPr/>
          <p:nvPr/>
        </p:nvSpPr>
        <p:spPr>
          <a:xfrm>
            <a:off x="142106" y="1687941"/>
            <a:ext cx="4513734" cy="7386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1" lang="en-US" sz="2400">
                <a:solidFill>
                  <a:schemeClr val="lt1"/>
                </a:solidFill>
                <a:latin typeface="Arial"/>
                <a:ea typeface="Arial"/>
                <a:cs typeface="Arial"/>
                <a:sym typeface="Arial"/>
              </a:rPr>
              <a:t>Output</a:t>
            </a:r>
            <a:r>
              <a:rPr b="1" i="0" lang="en-US" sz="1200" u="none" cap="none" strike="noStrike">
                <a:solidFill>
                  <a:schemeClr val="lt1"/>
                </a:solidFill>
                <a:latin typeface="Arial"/>
                <a:ea typeface="Arial"/>
                <a:cs typeface="Arial"/>
                <a:sym typeface="Arial"/>
              </a:rPr>
              <a:t> </a:t>
            </a:r>
            <a:r>
              <a:rPr b="1" i="0" lang="en-US" sz="2400" u="none" cap="none" strike="noStrike">
                <a:solidFill>
                  <a:schemeClr val="lt1"/>
                </a:solidFill>
                <a:latin typeface="Arial"/>
                <a:ea typeface="Arial"/>
                <a:cs typeface="Arial"/>
                <a:sym typeface="Arial"/>
              </a:rPr>
              <a:t>screenshots</a:t>
            </a:r>
            <a:r>
              <a:rPr b="1" i="0" lang="en-US" sz="1200" u="none" cap="none" strike="noStrike">
                <a:solidFill>
                  <a:schemeClr val="lt1"/>
                </a:solidFill>
                <a:latin typeface="Arial"/>
                <a:ea typeface="Arial"/>
                <a:cs typeface="Arial"/>
                <a:sym typeface="Arial"/>
              </a:rPr>
              <a:t>:</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68" name="Google Shape;368;p49"/>
          <p:cNvSpPr/>
          <p:nvPr/>
        </p:nvSpPr>
        <p:spPr>
          <a:xfrm>
            <a:off x="6600056" y="4919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9" name="Google Shape;369;p49"/>
          <p:cNvSpPr/>
          <p:nvPr/>
        </p:nvSpPr>
        <p:spPr>
          <a:xfrm>
            <a:off x="6600056" y="8348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70" name="Google Shape;370;p49"/>
          <p:cNvPicPr preferRelativeResize="0"/>
          <p:nvPr/>
        </p:nvPicPr>
        <p:blipFill rotWithShape="1">
          <a:blip r:embed="rId3">
            <a:alphaModFix/>
          </a:blip>
          <a:srcRect b="0" l="0" r="0" t="0"/>
          <a:stretch/>
        </p:blipFill>
        <p:spPr>
          <a:xfrm>
            <a:off x="-452707" y="3474887"/>
            <a:ext cx="6693391" cy="3255894"/>
          </a:xfrm>
          <a:prstGeom prst="rect">
            <a:avLst/>
          </a:prstGeom>
          <a:noFill/>
          <a:ln>
            <a:noFill/>
          </a:ln>
        </p:spPr>
      </p:pic>
      <p:pic>
        <p:nvPicPr>
          <p:cNvPr id="371" name="Google Shape;371;p49"/>
          <p:cNvPicPr preferRelativeResize="0"/>
          <p:nvPr/>
        </p:nvPicPr>
        <p:blipFill rotWithShape="1">
          <a:blip r:embed="rId4">
            <a:alphaModFix/>
          </a:blip>
          <a:srcRect b="0" l="0" r="0" t="0"/>
          <a:stretch/>
        </p:blipFill>
        <p:spPr>
          <a:xfrm>
            <a:off x="5969660" y="3969490"/>
            <a:ext cx="6607483" cy="2689092"/>
          </a:xfrm>
          <a:prstGeom prst="rect">
            <a:avLst/>
          </a:prstGeom>
          <a:noFill/>
          <a:ln>
            <a:noFill/>
          </a:ln>
        </p:spPr>
      </p:pic>
      <p:sp>
        <p:nvSpPr>
          <p:cNvPr id="372" name="Google Shape;372;p49"/>
          <p:cNvSpPr/>
          <p:nvPr/>
        </p:nvSpPr>
        <p:spPr>
          <a:xfrm>
            <a:off x="130139" y="2450840"/>
            <a:ext cx="4513734" cy="10156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Record 1</a:t>
            </a:r>
            <a:r>
              <a:rPr b="0" i="0" lang="en-US" sz="1800" u="none" cap="none" strike="noStrike">
                <a:solidFill>
                  <a:schemeClr val="lt1"/>
                </a:solidFill>
                <a:latin typeface="Arial"/>
                <a:ea typeface="Arial"/>
                <a:cs typeface="Arial"/>
                <a:sym typeface="Arial"/>
              </a:rPr>
              <a:t>:</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73" name="Google Shape;373;p49"/>
          <p:cNvSpPr/>
          <p:nvPr/>
        </p:nvSpPr>
        <p:spPr>
          <a:xfrm>
            <a:off x="7507005" y="2432252"/>
            <a:ext cx="4061603" cy="90794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Without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Century Gothic"/>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74" name="Google Shape;374;p49"/>
          <p:cNvSpPr/>
          <p:nvPr/>
        </p:nvSpPr>
        <p:spPr>
          <a:xfrm>
            <a:off x="2783632" y="6975026"/>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1: PRE PROCESSING THE DATASET</a:t>
            </a:r>
            <a:endParaRPr/>
          </a:p>
        </p:txBody>
      </p:sp>
      <p:sp>
        <p:nvSpPr>
          <p:cNvPr id="380" name="Google Shape;380;p50"/>
          <p:cNvSpPr/>
          <p:nvPr/>
        </p:nvSpPr>
        <p:spPr>
          <a:xfrm>
            <a:off x="385143" y="1313706"/>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81" name="Google Shape;381;p50"/>
          <p:cNvSpPr/>
          <p:nvPr/>
        </p:nvSpPr>
        <p:spPr>
          <a:xfrm>
            <a:off x="3551040" y="5510458"/>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382" name="Google Shape;382;p50"/>
          <p:cNvSpPr/>
          <p:nvPr/>
        </p:nvSpPr>
        <p:spPr>
          <a:xfrm>
            <a:off x="142106" y="1687941"/>
            <a:ext cx="4513734" cy="7386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1" lang="en-US" sz="2400">
                <a:solidFill>
                  <a:schemeClr val="lt1"/>
                </a:solidFill>
                <a:latin typeface="Arial"/>
                <a:ea typeface="Arial"/>
                <a:cs typeface="Arial"/>
                <a:sym typeface="Arial"/>
              </a:rPr>
              <a:t>Output </a:t>
            </a:r>
            <a:r>
              <a:rPr b="1" i="0" lang="en-US" sz="1200" u="none" cap="none" strike="noStrike">
                <a:solidFill>
                  <a:schemeClr val="lt1"/>
                </a:solidFill>
                <a:latin typeface="Arial"/>
                <a:ea typeface="Arial"/>
                <a:cs typeface="Arial"/>
                <a:sym typeface="Arial"/>
              </a:rPr>
              <a:t> </a:t>
            </a:r>
            <a:r>
              <a:rPr b="1" i="0" lang="en-US" sz="2400" u="none" cap="none" strike="noStrike">
                <a:solidFill>
                  <a:schemeClr val="lt1"/>
                </a:solidFill>
                <a:latin typeface="Arial"/>
                <a:ea typeface="Arial"/>
                <a:cs typeface="Arial"/>
                <a:sym typeface="Arial"/>
              </a:rPr>
              <a:t>screenshots</a:t>
            </a:r>
            <a:r>
              <a:rPr b="1" i="0" lang="en-US" sz="1200" u="none" cap="none" strike="noStrike">
                <a:solidFill>
                  <a:schemeClr val="lt1"/>
                </a:solidFill>
                <a:latin typeface="Arial"/>
                <a:ea typeface="Arial"/>
                <a:cs typeface="Arial"/>
                <a:sym typeface="Arial"/>
              </a:rPr>
              <a:t>:</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83" name="Google Shape;383;p50"/>
          <p:cNvSpPr/>
          <p:nvPr/>
        </p:nvSpPr>
        <p:spPr>
          <a:xfrm>
            <a:off x="6600056" y="4919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4" name="Google Shape;384;p50"/>
          <p:cNvSpPr/>
          <p:nvPr/>
        </p:nvSpPr>
        <p:spPr>
          <a:xfrm>
            <a:off x="6600056" y="8348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5" name="Google Shape;385;p50"/>
          <p:cNvSpPr/>
          <p:nvPr/>
        </p:nvSpPr>
        <p:spPr>
          <a:xfrm>
            <a:off x="130139" y="2450840"/>
            <a:ext cx="4513734" cy="10156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Record 2 </a:t>
            </a:r>
            <a:r>
              <a:rPr b="0" i="0" lang="en-US" sz="1800" u="none" cap="none" strike="noStrike">
                <a:solidFill>
                  <a:schemeClr val="lt1"/>
                </a:solidFill>
                <a:latin typeface="Arial"/>
                <a:ea typeface="Arial"/>
                <a:cs typeface="Arial"/>
                <a:sym typeface="Arial"/>
              </a:rPr>
              <a:t>:</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86" name="Google Shape;386;p50"/>
          <p:cNvSpPr/>
          <p:nvPr/>
        </p:nvSpPr>
        <p:spPr>
          <a:xfrm>
            <a:off x="7507005" y="2432252"/>
            <a:ext cx="4061603" cy="90794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Without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Century Gothic"/>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87" name="Google Shape;387;p50"/>
          <p:cNvSpPr/>
          <p:nvPr/>
        </p:nvSpPr>
        <p:spPr>
          <a:xfrm>
            <a:off x="2783632" y="6975026"/>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88" name="Google Shape;388;p50"/>
          <p:cNvPicPr preferRelativeResize="0"/>
          <p:nvPr/>
        </p:nvPicPr>
        <p:blipFill rotWithShape="1">
          <a:blip r:embed="rId3">
            <a:alphaModFix/>
          </a:blip>
          <a:srcRect b="0" l="0" r="0" t="0"/>
          <a:stretch/>
        </p:blipFill>
        <p:spPr>
          <a:xfrm>
            <a:off x="0" y="3340192"/>
            <a:ext cx="5663952" cy="3418559"/>
          </a:xfrm>
          <a:prstGeom prst="rect">
            <a:avLst/>
          </a:prstGeom>
          <a:noFill/>
          <a:ln>
            <a:noFill/>
          </a:ln>
        </p:spPr>
      </p:pic>
      <p:pic>
        <p:nvPicPr>
          <p:cNvPr id="389" name="Google Shape;389;p50"/>
          <p:cNvPicPr preferRelativeResize="0"/>
          <p:nvPr/>
        </p:nvPicPr>
        <p:blipFill rotWithShape="1">
          <a:blip r:embed="rId4">
            <a:alphaModFix/>
          </a:blip>
          <a:srcRect b="0" l="0" r="0" t="0"/>
          <a:stretch/>
        </p:blipFill>
        <p:spPr>
          <a:xfrm>
            <a:off x="5663952" y="3170261"/>
            <a:ext cx="6528048" cy="35885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1: PRE PROCESSING THE DATASET</a:t>
            </a:r>
            <a:endParaRPr/>
          </a:p>
        </p:txBody>
      </p:sp>
      <p:sp>
        <p:nvSpPr>
          <p:cNvPr id="395" name="Google Shape;395;p51"/>
          <p:cNvSpPr/>
          <p:nvPr/>
        </p:nvSpPr>
        <p:spPr>
          <a:xfrm>
            <a:off x="385143" y="1313706"/>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396" name="Google Shape;396;p51"/>
          <p:cNvSpPr/>
          <p:nvPr/>
        </p:nvSpPr>
        <p:spPr>
          <a:xfrm>
            <a:off x="3551040" y="5510458"/>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397" name="Google Shape;397;p51"/>
          <p:cNvSpPr/>
          <p:nvPr/>
        </p:nvSpPr>
        <p:spPr>
          <a:xfrm>
            <a:off x="6600056" y="4919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8" name="Google Shape;398;p51"/>
          <p:cNvSpPr/>
          <p:nvPr/>
        </p:nvSpPr>
        <p:spPr>
          <a:xfrm>
            <a:off x="6600056" y="8348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9" name="Google Shape;399;p51"/>
          <p:cNvSpPr/>
          <p:nvPr/>
        </p:nvSpPr>
        <p:spPr>
          <a:xfrm>
            <a:off x="130139" y="2450840"/>
            <a:ext cx="4513734" cy="10156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Record </a:t>
            </a:r>
            <a:r>
              <a:rPr b="1" lang="en-US" sz="1800">
                <a:solidFill>
                  <a:schemeClr val="lt1"/>
                </a:solidFill>
                <a:latin typeface="Arial"/>
                <a:ea typeface="Arial"/>
                <a:cs typeface="Arial"/>
                <a:sym typeface="Arial"/>
              </a:rPr>
              <a:t>3 </a:t>
            </a:r>
            <a:r>
              <a:rPr b="0" i="0" lang="en-US" sz="1800" u="none" cap="none" strike="noStrike">
                <a:solidFill>
                  <a:schemeClr val="lt1"/>
                </a:solidFill>
                <a:latin typeface="Arial"/>
                <a:ea typeface="Arial"/>
                <a:cs typeface="Arial"/>
                <a:sym typeface="Arial"/>
              </a:rPr>
              <a:t>:</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00" name="Google Shape;400;p51"/>
          <p:cNvSpPr/>
          <p:nvPr/>
        </p:nvSpPr>
        <p:spPr>
          <a:xfrm>
            <a:off x="7507005" y="2432252"/>
            <a:ext cx="4061603" cy="90794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Without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Century Gothic"/>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01" name="Google Shape;401;p51"/>
          <p:cNvSpPr/>
          <p:nvPr/>
        </p:nvSpPr>
        <p:spPr>
          <a:xfrm>
            <a:off x="2783632" y="6975026"/>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02" name="Google Shape;402;p51"/>
          <p:cNvPicPr preferRelativeResize="0"/>
          <p:nvPr/>
        </p:nvPicPr>
        <p:blipFill rotWithShape="1">
          <a:blip r:embed="rId3">
            <a:alphaModFix/>
          </a:blip>
          <a:srcRect b="0" l="0" r="0" t="0"/>
          <a:stretch/>
        </p:blipFill>
        <p:spPr>
          <a:xfrm>
            <a:off x="-132692" y="3314161"/>
            <a:ext cx="5832648" cy="3543839"/>
          </a:xfrm>
          <a:prstGeom prst="rect">
            <a:avLst/>
          </a:prstGeom>
          <a:noFill/>
          <a:ln>
            <a:noFill/>
          </a:ln>
        </p:spPr>
      </p:pic>
      <p:pic>
        <p:nvPicPr>
          <p:cNvPr id="403" name="Google Shape;403;p51"/>
          <p:cNvPicPr preferRelativeResize="0"/>
          <p:nvPr/>
        </p:nvPicPr>
        <p:blipFill rotWithShape="1">
          <a:blip r:embed="rId4">
            <a:alphaModFix/>
          </a:blip>
          <a:srcRect b="0" l="0" r="0" t="0"/>
          <a:stretch/>
        </p:blipFill>
        <p:spPr>
          <a:xfrm>
            <a:off x="5651985" y="3429000"/>
            <a:ext cx="6540015" cy="34289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1: PRE PROCESSING THE DATASET</a:t>
            </a:r>
            <a:endParaRPr/>
          </a:p>
        </p:txBody>
      </p:sp>
      <p:sp>
        <p:nvSpPr>
          <p:cNvPr id="409" name="Google Shape;409;p52"/>
          <p:cNvSpPr/>
          <p:nvPr/>
        </p:nvSpPr>
        <p:spPr>
          <a:xfrm>
            <a:off x="385143" y="1313706"/>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10" name="Google Shape;410;p52"/>
          <p:cNvSpPr/>
          <p:nvPr/>
        </p:nvSpPr>
        <p:spPr>
          <a:xfrm>
            <a:off x="3551040" y="5510458"/>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411" name="Google Shape;411;p52"/>
          <p:cNvSpPr/>
          <p:nvPr/>
        </p:nvSpPr>
        <p:spPr>
          <a:xfrm>
            <a:off x="6600056" y="4919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12" name="Google Shape;412;p52"/>
          <p:cNvSpPr/>
          <p:nvPr/>
        </p:nvSpPr>
        <p:spPr>
          <a:xfrm>
            <a:off x="6600056" y="8348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13" name="Google Shape;413;p52"/>
          <p:cNvSpPr/>
          <p:nvPr/>
        </p:nvSpPr>
        <p:spPr>
          <a:xfrm>
            <a:off x="130139" y="2450840"/>
            <a:ext cx="4513734" cy="10156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Record 4 </a:t>
            </a:r>
            <a:r>
              <a:rPr b="0" i="0" lang="en-US" sz="1800" u="none" cap="none" strike="noStrike">
                <a:solidFill>
                  <a:schemeClr val="lt1"/>
                </a:solidFill>
                <a:latin typeface="Arial"/>
                <a:ea typeface="Arial"/>
                <a:cs typeface="Arial"/>
                <a:sym typeface="Arial"/>
              </a:rPr>
              <a:t>:</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14" name="Google Shape;414;p52"/>
          <p:cNvSpPr/>
          <p:nvPr/>
        </p:nvSpPr>
        <p:spPr>
          <a:xfrm>
            <a:off x="7507005" y="2432252"/>
            <a:ext cx="4061603" cy="90794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Without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Century Gothic"/>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15" name="Google Shape;415;p52"/>
          <p:cNvSpPr/>
          <p:nvPr/>
        </p:nvSpPr>
        <p:spPr>
          <a:xfrm>
            <a:off x="2783632" y="6975026"/>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16" name="Google Shape;416;p52"/>
          <p:cNvPicPr preferRelativeResize="0"/>
          <p:nvPr/>
        </p:nvPicPr>
        <p:blipFill rotWithShape="1">
          <a:blip r:embed="rId3">
            <a:alphaModFix/>
          </a:blip>
          <a:srcRect b="0" l="0" r="0" t="0"/>
          <a:stretch/>
        </p:blipFill>
        <p:spPr>
          <a:xfrm>
            <a:off x="0" y="3277803"/>
            <a:ext cx="5757590" cy="3580197"/>
          </a:xfrm>
          <a:prstGeom prst="rect">
            <a:avLst/>
          </a:prstGeom>
          <a:noFill/>
          <a:ln>
            <a:noFill/>
          </a:ln>
        </p:spPr>
      </p:pic>
      <p:sp>
        <p:nvSpPr>
          <p:cNvPr id="417" name="Google Shape;417;p52"/>
          <p:cNvSpPr/>
          <p:nvPr/>
        </p:nvSpPr>
        <p:spPr>
          <a:xfrm>
            <a:off x="3575720" y="5517232"/>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pic>
        <p:nvPicPr>
          <p:cNvPr id="418" name="Google Shape;418;p52"/>
          <p:cNvPicPr preferRelativeResize="0"/>
          <p:nvPr/>
        </p:nvPicPr>
        <p:blipFill rotWithShape="1">
          <a:blip r:embed="rId4">
            <a:alphaModFix/>
          </a:blip>
          <a:srcRect b="0" l="0" r="0" t="0"/>
          <a:stretch/>
        </p:blipFill>
        <p:spPr>
          <a:xfrm>
            <a:off x="5748574" y="3117728"/>
            <a:ext cx="6684129" cy="37402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1: PRE PROCESSING THE DATASET</a:t>
            </a:r>
            <a:endParaRPr/>
          </a:p>
        </p:txBody>
      </p:sp>
      <p:sp>
        <p:nvSpPr>
          <p:cNvPr id="424" name="Google Shape;424;p53"/>
          <p:cNvSpPr/>
          <p:nvPr/>
        </p:nvSpPr>
        <p:spPr>
          <a:xfrm>
            <a:off x="385143" y="1313706"/>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25" name="Google Shape;425;p53"/>
          <p:cNvSpPr/>
          <p:nvPr/>
        </p:nvSpPr>
        <p:spPr>
          <a:xfrm>
            <a:off x="3551040" y="5510458"/>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426" name="Google Shape;426;p53"/>
          <p:cNvSpPr/>
          <p:nvPr/>
        </p:nvSpPr>
        <p:spPr>
          <a:xfrm>
            <a:off x="6600056" y="4919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7" name="Google Shape;427;p53"/>
          <p:cNvSpPr/>
          <p:nvPr/>
        </p:nvSpPr>
        <p:spPr>
          <a:xfrm>
            <a:off x="6600056" y="8348594"/>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8" name="Google Shape;428;p53"/>
          <p:cNvSpPr/>
          <p:nvPr/>
        </p:nvSpPr>
        <p:spPr>
          <a:xfrm>
            <a:off x="130139" y="2450840"/>
            <a:ext cx="4513734" cy="10156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Record 5</a:t>
            </a:r>
            <a:r>
              <a:rPr b="0" i="0" lang="en-US" sz="1800" u="none" cap="none" strike="noStrike">
                <a:solidFill>
                  <a:schemeClr val="lt1"/>
                </a:solidFill>
                <a:latin typeface="Arial"/>
                <a:ea typeface="Arial"/>
                <a:cs typeface="Arial"/>
                <a:sym typeface="Arial"/>
              </a:rPr>
              <a:t>:</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29" name="Google Shape;429;p53"/>
          <p:cNvSpPr/>
          <p:nvPr/>
        </p:nvSpPr>
        <p:spPr>
          <a:xfrm>
            <a:off x="7507005" y="2432252"/>
            <a:ext cx="4061603" cy="90794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Without Baseline wandering:</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Century Gothic"/>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30" name="Google Shape;430;p53"/>
          <p:cNvSpPr/>
          <p:nvPr/>
        </p:nvSpPr>
        <p:spPr>
          <a:xfrm>
            <a:off x="2783632" y="6975026"/>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1" name="Google Shape;431;p53"/>
          <p:cNvSpPr/>
          <p:nvPr/>
        </p:nvSpPr>
        <p:spPr>
          <a:xfrm>
            <a:off x="3575720" y="5517232"/>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pic>
        <p:nvPicPr>
          <p:cNvPr id="432" name="Google Shape;432;p53"/>
          <p:cNvPicPr preferRelativeResize="0"/>
          <p:nvPr/>
        </p:nvPicPr>
        <p:blipFill rotWithShape="1">
          <a:blip r:embed="rId3">
            <a:alphaModFix/>
          </a:blip>
          <a:srcRect b="0" l="0" r="0" t="0"/>
          <a:stretch/>
        </p:blipFill>
        <p:spPr>
          <a:xfrm>
            <a:off x="0" y="3244556"/>
            <a:ext cx="5951984" cy="3613443"/>
          </a:xfrm>
          <a:prstGeom prst="rect">
            <a:avLst/>
          </a:prstGeom>
          <a:noFill/>
          <a:ln>
            <a:noFill/>
          </a:ln>
        </p:spPr>
      </p:pic>
      <p:pic>
        <p:nvPicPr>
          <p:cNvPr id="433" name="Google Shape;433;p53"/>
          <p:cNvPicPr preferRelativeResize="0"/>
          <p:nvPr/>
        </p:nvPicPr>
        <p:blipFill rotWithShape="1">
          <a:blip r:embed="rId4">
            <a:alphaModFix/>
          </a:blip>
          <a:srcRect b="0" l="0" r="0" t="0"/>
          <a:stretch/>
        </p:blipFill>
        <p:spPr>
          <a:xfrm>
            <a:off x="5951984" y="3252398"/>
            <a:ext cx="6240016" cy="37226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2: </a:t>
            </a:r>
            <a:r>
              <a:rPr b="1" lang="en-US">
                <a:latin typeface="Arial"/>
                <a:ea typeface="Arial"/>
                <a:cs typeface="Arial"/>
                <a:sym typeface="Arial"/>
              </a:rPr>
              <a:t>- DETECTION OF R WAVES</a:t>
            </a:r>
            <a:endParaRPr/>
          </a:p>
        </p:txBody>
      </p:sp>
      <p:sp>
        <p:nvSpPr>
          <p:cNvPr id="439" name="Google Shape;439;p54"/>
          <p:cNvSpPr txBox="1"/>
          <p:nvPr>
            <p:ph idx="1" type="body"/>
          </p:nvPr>
        </p:nvSpPr>
        <p:spPr>
          <a:xfrm>
            <a:off x="6686550" y="3429000"/>
            <a:ext cx="4800600" cy="45751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None/>
            </a:pPr>
            <a:r>
              <a:t/>
            </a:r>
            <a:endParaRPr/>
          </a:p>
        </p:txBody>
      </p:sp>
      <p:sp>
        <p:nvSpPr>
          <p:cNvPr id="440" name="Google Shape;440;p54"/>
          <p:cNvSpPr/>
          <p:nvPr/>
        </p:nvSpPr>
        <p:spPr>
          <a:xfrm>
            <a:off x="509816" y="1586798"/>
            <a:ext cx="310052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sng">
                <a:solidFill>
                  <a:srgbClr val="000000"/>
                </a:solidFill>
                <a:latin typeface="Arial"/>
                <a:ea typeface="Arial"/>
                <a:cs typeface="Arial"/>
                <a:sym typeface="Arial"/>
              </a:rPr>
              <a:t>1. Output for 4 records :</a:t>
            </a:r>
            <a:endParaRPr sz="2000">
              <a:solidFill>
                <a:schemeClr val="lt1"/>
              </a:solidFill>
              <a:latin typeface="Arial"/>
              <a:ea typeface="Arial"/>
              <a:cs typeface="Arial"/>
              <a:sym typeface="Arial"/>
            </a:endParaRPr>
          </a:p>
        </p:txBody>
      </p:sp>
      <p:sp>
        <p:nvSpPr>
          <p:cNvPr id="441" name="Google Shape;441;p54"/>
          <p:cNvSpPr/>
          <p:nvPr/>
        </p:nvSpPr>
        <p:spPr>
          <a:xfrm>
            <a:off x="579400" y="2112643"/>
            <a:ext cx="3417218"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Record 100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pic>
        <p:nvPicPr>
          <p:cNvPr id="442" name="Google Shape;442;p54"/>
          <p:cNvPicPr preferRelativeResize="0"/>
          <p:nvPr/>
        </p:nvPicPr>
        <p:blipFill rotWithShape="1">
          <a:blip r:embed="rId3">
            <a:alphaModFix/>
          </a:blip>
          <a:srcRect b="0" l="0" r="0" t="0"/>
          <a:stretch/>
        </p:blipFill>
        <p:spPr>
          <a:xfrm>
            <a:off x="3564682" y="2152920"/>
            <a:ext cx="8047918" cy="4692391"/>
          </a:xfrm>
          <a:prstGeom prst="rect">
            <a:avLst/>
          </a:prstGeom>
          <a:noFill/>
          <a:ln>
            <a:noFill/>
          </a:ln>
        </p:spPr>
      </p:pic>
      <p:sp>
        <p:nvSpPr>
          <p:cNvPr id="443" name="Google Shape;443;p54"/>
          <p:cNvSpPr/>
          <p:nvPr/>
        </p:nvSpPr>
        <p:spPr>
          <a:xfrm>
            <a:off x="590550" y="6264264"/>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2: </a:t>
            </a:r>
            <a:r>
              <a:rPr b="1" lang="en-US">
                <a:latin typeface="Arial"/>
                <a:ea typeface="Arial"/>
                <a:cs typeface="Arial"/>
                <a:sym typeface="Arial"/>
              </a:rPr>
              <a:t>- DETECTION OF R WAVES</a:t>
            </a:r>
            <a:endParaRPr/>
          </a:p>
        </p:txBody>
      </p:sp>
      <p:sp>
        <p:nvSpPr>
          <p:cNvPr id="449" name="Google Shape;449;p55"/>
          <p:cNvSpPr txBox="1"/>
          <p:nvPr>
            <p:ph idx="1" type="body"/>
          </p:nvPr>
        </p:nvSpPr>
        <p:spPr>
          <a:xfrm>
            <a:off x="6686550" y="3429000"/>
            <a:ext cx="4800600" cy="45751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None/>
            </a:pPr>
            <a:r>
              <a:t/>
            </a:r>
            <a:endParaRPr/>
          </a:p>
        </p:txBody>
      </p:sp>
      <p:sp>
        <p:nvSpPr>
          <p:cNvPr id="450" name="Google Shape;450;p55"/>
          <p:cNvSpPr/>
          <p:nvPr/>
        </p:nvSpPr>
        <p:spPr>
          <a:xfrm>
            <a:off x="509816" y="1586798"/>
            <a:ext cx="310052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sng">
                <a:solidFill>
                  <a:srgbClr val="000000"/>
                </a:solidFill>
                <a:latin typeface="Arial"/>
                <a:ea typeface="Arial"/>
                <a:cs typeface="Arial"/>
                <a:sym typeface="Arial"/>
              </a:rPr>
              <a:t>2. Output for 4 records :</a:t>
            </a:r>
            <a:endParaRPr sz="2000">
              <a:solidFill>
                <a:schemeClr val="lt1"/>
              </a:solidFill>
              <a:latin typeface="Arial"/>
              <a:ea typeface="Arial"/>
              <a:cs typeface="Arial"/>
              <a:sym typeface="Arial"/>
            </a:endParaRPr>
          </a:p>
        </p:txBody>
      </p:sp>
      <p:sp>
        <p:nvSpPr>
          <p:cNvPr id="451" name="Google Shape;451;p55"/>
          <p:cNvSpPr/>
          <p:nvPr/>
        </p:nvSpPr>
        <p:spPr>
          <a:xfrm>
            <a:off x="579400" y="2112643"/>
            <a:ext cx="3417218"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Record 101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52" name="Google Shape;452;p55"/>
          <p:cNvSpPr/>
          <p:nvPr/>
        </p:nvSpPr>
        <p:spPr>
          <a:xfrm>
            <a:off x="590550" y="6264264"/>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53" name="Google Shape;453;p55"/>
          <p:cNvPicPr preferRelativeResize="0"/>
          <p:nvPr/>
        </p:nvPicPr>
        <p:blipFill rotWithShape="1">
          <a:blip r:embed="rId3">
            <a:alphaModFix/>
          </a:blip>
          <a:srcRect b="0" l="0" r="0" t="0"/>
          <a:stretch/>
        </p:blipFill>
        <p:spPr>
          <a:xfrm>
            <a:off x="3230244" y="1969134"/>
            <a:ext cx="8961755" cy="48888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2: </a:t>
            </a:r>
            <a:r>
              <a:rPr b="1" lang="en-US">
                <a:latin typeface="Arial"/>
                <a:ea typeface="Arial"/>
                <a:cs typeface="Arial"/>
                <a:sym typeface="Arial"/>
              </a:rPr>
              <a:t>- DETECTION OF R WAVES</a:t>
            </a:r>
            <a:endParaRPr/>
          </a:p>
        </p:txBody>
      </p:sp>
      <p:sp>
        <p:nvSpPr>
          <p:cNvPr id="459" name="Google Shape;459;p56"/>
          <p:cNvSpPr txBox="1"/>
          <p:nvPr>
            <p:ph idx="1" type="body"/>
          </p:nvPr>
        </p:nvSpPr>
        <p:spPr>
          <a:xfrm>
            <a:off x="6686550" y="3429000"/>
            <a:ext cx="4800600" cy="45751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None/>
            </a:pPr>
            <a:r>
              <a:t/>
            </a:r>
            <a:endParaRPr/>
          </a:p>
        </p:txBody>
      </p:sp>
      <p:sp>
        <p:nvSpPr>
          <p:cNvPr id="460" name="Google Shape;460;p56"/>
          <p:cNvSpPr/>
          <p:nvPr/>
        </p:nvSpPr>
        <p:spPr>
          <a:xfrm>
            <a:off x="509816" y="1586798"/>
            <a:ext cx="310052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sng">
                <a:solidFill>
                  <a:srgbClr val="000000"/>
                </a:solidFill>
                <a:latin typeface="Arial"/>
                <a:ea typeface="Arial"/>
                <a:cs typeface="Arial"/>
                <a:sym typeface="Arial"/>
              </a:rPr>
              <a:t>3. Output for 4 records :</a:t>
            </a:r>
            <a:endParaRPr sz="2000">
              <a:solidFill>
                <a:schemeClr val="lt1"/>
              </a:solidFill>
              <a:latin typeface="Arial"/>
              <a:ea typeface="Arial"/>
              <a:cs typeface="Arial"/>
              <a:sym typeface="Arial"/>
            </a:endParaRPr>
          </a:p>
        </p:txBody>
      </p:sp>
      <p:sp>
        <p:nvSpPr>
          <p:cNvPr id="461" name="Google Shape;461;p56"/>
          <p:cNvSpPr/>
          <p:nvPr/>
        </p:nvSpPr>
        <p:spPr>
          <a:xfrm>
            <a:off x="579400" y="2112643"/>
            <a:ext cx="3417218"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Record 102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62" name="Google Shape;462;p56"/>
          <p:cNvSpPr/>
          <p:nvPr/>
        </p:nvSpPr>
        <p:spPr>
          <a:xfrm>
            <a:off x="590550" y="6264264"/>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63" name="Google Shape;463;p56"/>
          <p:cNvPicPr preferRelativeResize="0"/>
          <p:nvPr/>
        </p:nvPicPr>
        <p:blipFill rotWithShape="1">
          <a:blip r:embed="rId3">
            <a:alphaModFix/>
          </a:blip>
          <a:srcRect b="0" l="0" r="0" t="0"/>
          <a:stretch/>
        </p:blipFill>
        <p:spPr>
          <a:xfrm>
            <a:off x="3230244" y="1927542"/>
            <a:ext cx="8961755" cy="493045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2: </a:t>
            </a:r>
            <a:r>
              <a:rPr b="1" lang="en-US">
                <a:latin typeface="Arial"/>
                <a:ea typeface="Arial"/>
                <a:cs typeface="Arial"/>
                <a:sym typeface="Arial"/>
              </a:rPr>
              <a:t>- DETECTION OF R WAVES</a:t>
            </a:r>
            <a:endParaRPr/>
          </a:p>
        </p:txBody>
      </p:sp>
      <p:sp>
        <p:nvSpPr>
          <p:cNvPr id="469" name="Google Shape;469;p57"/>
          <p:cNvSpPr txBox="1"/>
          <p:nvPr>
            <p:ph idx="1" type="body"/>
          </p:nvPr>
        </p:nvSpPr>
        <p:spPr>
          <a:xfrm>
            <a:off x="6686550" y="3429000"/>
            <a:ext cx="4800600" cy="45751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None/>
            </a:pPr>
            <a:r>
              <a:t/>
            </a:r>
            <a:endParaRPr/>
          </a:p>
        </p:txBody>
      </p:sp>
      <p:sp>
        <p:nvSpPr>
          <p:cNvPr id="470" name="Google Shape;470;p57"/>
          <p:cNvSpPr/>
          <p:nvPr/>
        </p:nvSpPr>
        <p:spPr>
          <a:xfrm>
            <a:off x="509816" y="1586798"/>
            <a:ext cx="310052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sng">
                <a:solidFill>
                  <a:srgbClr val="000000"/>
                </a:solidFill>
                <a:latin typeface="Arial"/>
                <a:ea typeface="Arial"/>
                <a:cs typeface="Arial"/>
                <a:sym typeface="Arial"/>
              </a:rPr>
              <a:t>4. Output for 4 records :</a:t>
            </a:r>
            <a:endParaRPr sz="2000">
              <a:solidFill>
                <a:schemeClr val="lt1"/>
              </a:solidFill>
              <a:latin typeface="Arial"/>
              <a:ea typeface="Arial"/>
              <a:cs typeface="Arial"/>
              <a:sym typeface="Arial"/>
            </a:endParaRPr>
          </a:p>
        </p:txBody>
      </p:sp>
      <p:sp>
        <p:nvSpPr>
          <p:cNvPr id="471" name="Google Shape;471;p57"/>
          <p:cNvSpPr/>
          <p:nvPr/>
        </p:nvSpPr>
        <p:spPr>
          <a:xfrm>
            <a:off x="579400" y="2112643"/>
            <a:ext cx="3417218"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Record 103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472" name="Google Shape;472;p57"/>
          <p:cNvSpPr/>
          <p:nvPr/>
        </p:nvSpPr>
        <p:spPr>
          <a:xfrm>
            <a:off x="590550" y="6264264"/>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73" name="Google Shape;473;p57"/>
          <p:cNvPicPr preferRelativeResize="0"/>
          <p:nvPr/>
        </p:nvPicPr>
        <p:blipFill rotWithShape="1">
          <a:blip r:embed="rId3">
            <a:alphaModFix/>
          </a:blip>
          <a:srcRect b="0" l="0" r="0" t="0"/>
          <a:stretch/>
        </p:blipFill>
        <p:spPr>
          <a:xfrm>
            <a:off x="3230244" y="2364104"/>
            <a:ext cx="8961755" cy="44938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1545779" y="221448"/>
            <a:ext cx="98748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b="1" lang="en-US"/>
              <a:t>INTRODUCTION</a:t>
            </a:r>
            <a:endParaRPr b="1"/>
          </a:p>
        </p:txBody>
      </p:sp>
      <p:sp>
        <p:nvSpPr>
          <p:cNvPr id="167" name="Google Shape;167;p22"/>
          <p:cNvSpPr txBox="1"/>
          <p:nvPr>
            <p:ph idx="1" type="body"/>
          </p:nvPr>
        </p:nvSpPr>
        <p:spPr>
          <a:xfrm>
            <a:off x="157175" y="1201932"/>
            <a:ext cx="12192000" cy="5184600"/>
          </a:xfrm>
          <a:prstGeom prst="rect">
            <a:avLst/>
          </a:prstGeom>
          <a:noFill/>
          <a:ln>
            <a:noFill/>
          </a:ln>
        </p:spPr>
        <p:txBody>
          <a:bodyPr anchorCtr="0" anchor="t" bIns="45700" lIns="91425" spcFirstLastPara="1" rIns="91425" wrap="square" tIns="45700">
            <a:normAutofit/>
          </a:bodyPr>
          <a:lstStyle/>
          <a:p>
            <a:pPr indent="-228600" lvl="0" marL="228600" rtl="0" algn="l">
              <a:lnSpc>
                <a:spcPct val="115000"/>
              </a:lnSpc>
              <a:spcBef>
                <a:spcPts val="0"/>
              </a:spcBef>
              <a:spcAft>
                <a:spcPts val="0"/>
              </a:spcAft>
              <a:buClr>
                <a:schemeClr val="lt1"/>
              </a:buClr>
              <a:buSzPts val="1800"/>
              <a:buChar char="•"/>
            </a:pPr>
            <a:r>
              <a:rPr lang="en-US" sz="1800">
                <a:latin typeface="Arial"/>
                <a:ea typeface="Arial"/>
                <a:cs typeface="Arial"/>
                <a:sym typeface="Arial"/>
              </a:rPr>
              <a:t>Cardiac arrhythmia is a group of conditions in which the heartbeat is irregular, too fast, or too slow. Arrhythmias occur due to problems with electrical conduction system of the heart. </a:t>
            </a:r>
            <a:endParaRPr sz="1800">
              <a:latin typeface="Arial"/>
              <a:ea typeface="Arial"/>
              <a:cs typeface="Arial"/>
              <a:sym typeface="Arial"/>
            </a:endParaRPr>
          </a:p>
          <a:p>
            <a:pPr indent="-228600" lvl="0" marL="228600" rtl="0" algn="l">
              <a:lnSpc>
                <a:spcPct val="115000"/>
              </a:lnSpc>
              <a:spcBef>
                <a:spcPts val="0"/>
              </a:spcBef>
              <a:spcAft>
                <a:spcPts val="0"/>
              </a:spcAft>
              <a:buClr>
                <a:schemeClr val="lt1"/>
              </a:buClr>
              <a:buSzPts val="1800"/>
              <a:buChar char="•"/>
            </a:pPr>
            <a:r>
              <a:rPr lang="en-US" sz="1800">
                <a:latin typeface="Arial"/>
                <a:ea typeface="Arial"/>
                <a:cs typeface="Arial"/>
                <a:sym typeface="Arial"/>
              </a:rPr>
              <a:t>The proposed system is going to discuss and explain the prediction of abnormal beats in a patient and represent it using an ECG graph. </a:t>
            </a:r>
            <a:endParaRPr sz="1800">
              <a:latin typeface="Arial"/>
              <a:ea typeface="Arial"/>
              <a:cs typeface="Arial"/>
              <a:sym typeface="Arial"/>
            </a:endParaRPr>
          </a:p>
          <a:p>
            <a:pPr indent="-228600" lvl="0" marL="228600" rtl="0" algn="l">
              <a:lnSpc>
                <a:spcPct val="115000"/>
              </a:lnSpc>
              <a:spcBef>
                <a:spcPts val="0"/>
              </a:spcBef>
              <a:spcAft>
                <a:spcPts val="0"/>
              </a:spcAft>
              <a:buClr>
                <a:schemeClr val="lt1"/>
              </a:buClr>
              <a:buSzPts val="1800"/>
              <a:buChar char="•"/>
            </a:pPr>
            <a:r>
              <a:rPr lang="en-US" sz="1800">
                <a:latin typeface="Arial"/>
                <a:ea typeface="Arial"/>
                <a:cs typeface="Arial"/>
                <a:sym typeface="Arial"/>
              </a:rPr>
              <a:t>We will train one neural network and use various other machine </a:t>
            </a:r>
            <a:r>
              <a:rPr lang="en-US" sz="1800">
                <a:latin typeface="Arial"/>
                <a:ea typeface="Arial"/>
                <a:cs typeface="Arial"/>
                <a:sym typeface="Arial"/>
              </a:rPr>
              <a:t>learning</a:t>
            </a:r>
            <a:r>
              <a:rPr lang="en-US" sz="1800">
                <a:latin typeface="Arial"/>
                <a:ea typeface="Arial"/>
                <a:cs typeface="Arial"/>
                <a:sym typeface="Arial"/>
              </a:rPr>
              <a:t> algorithms based on the abnormal beats to determine which of the proposed models will provide us with better performance. The performance can be measured with different factors.</a:t>
            </a:r>
            <a:endParaRPr sz="1800">
              <a:latin typeface="Arial"/>
              <a:ea typeface="Arial"/>
              <a:cs typeface="Arial"/>
              <a:sym typeface="Arial"/>
            </a:endParaRPr>
          </a:p>
          <a:p>
            <a:pPr indent="-228600" lvl="0" marL="228600" rtl="0" algn="just">
              <a:lnSpc>
                <a:spcPct val="95000"/>
              </a:lnSpc>
              <a:spcBef>
                <a:spcPts val="0"/>
              </a:spcBef>
              <a:spcAft>
                <a:spcPts val="0"/>
              </a:spcAft>
              <a:buSzPts val="1800"/>
              <a:buChar char="•"/>
            </a:pPr>
            <a:r>
              <a:rPr lang="en-US" sz="1800">
                <a:latin typeface="Arial"/>
                <a:ea typeface="Arial"/>
                <a:cs typeface="Arial"/>
                <a:sym typeface="Arial"/>
              </a:rPr>
              <a:t>Undiagnosed cardiac arrhythmias often evolve undetected [1], reducing the effectiveness of treatment in advanced stages. In addition, tachyarrhythmia events are associated with sudden death [2], occurring less than an hour after symptoms onset</a:t>
            </a:r>
            <a:endParaRPr sz="1800">
              <a:latin typeface="Arial"/>
              <a:ea typeface="Arial"/>
              <a:cs typeface="Arial"/>
              <a:sym typeface="Arial"/>
            </a:endParaRPr>
          </a:p>
          <a:p>
            <a:pPr indent="0" lvl="0" marL="228600" rtl="0" algn="l">
              <a:lnSpc>
                <a:spcPct val="115000"/>
              </a:lnSpc>
              <a:spcBef>
                <a:spcPts val="1000"/>
              </a:spcBef>
              <a:spcAft>
                <a:spcPts val="0"/>
              </a:spcAft>
              <a:buNone/>
            </a:pPr>
            <a:r>
              <a:rPr b="1" lang="en-US" sz="1800">
                <a:latin typeface="Arial"/>
                <a:ea typeface="Arial"/>
                <a:cs typeface="Arial"/>
                <a:sym typeface="Arial"/>
              </a:rPr>
              <a:t> </a:t>
            </a:r>
            <a:endParaRPr sz="1800">
              <a:latin typeface="Arial"/>
              <a:ea typeface="Arial"/>
              <a:cs typeface="Arial"/>
              <a:sym typeface="Arial"/>
            </a:endParaRPr>
          </a:p>
          <a:p>
            <a:pPr indent="-114300" lvl="0" marL="228600" rtl="0" algn="l">
              <a:lnSpc>
                <a:spcPct val="90000"/>
              </a:lnSpc>
              <a:spcBef>
                <a:spcPts val="1000"/>
              </a:spcBef>
              <a:spcAft>
                <a:spcPts val="0"/>
              </a:spcAft>
              <a:buClr>
                <a:schemeClr val="lt1"/>
              </a:buClr>
              <a:buSzPts val="1800"/>
              <a:buNone/>
            </a:pPr>
            <a:r>
              <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2: </a:t>
            </a:r>
            <a:r>
              <a:rPr b="1" lang="en-US">
                <a:latin typeface="Arial"/>
                <a:ea typeface="Arial"/>
                <a:cs typeface="Arial"/>
                <a:sym typeface="Arial"/>
              </a:rPr>
              <a:t>- R PEAK POINTS</a:t>
            </a:r>
            <a:endParaRPr/>
          </a:p>
        </p:txBody>
      </p:sp>
      <p:sp>
        <p:nvSpPr>
          <p:cNvPr id="479" name="Google Shape;479;p58"/>
          <p:cNvSpPr txBox="1"/>
          <p:nvPr>
            <p:ph idx="1" type="body"/>
          </p:nvPr>
        </p:nvSpPr>
        <p:spPr>
          <a:xfrm>
            <a:off x="6686550" y="3429000"/>
            <a:ext cx="4800600" cy="45751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None/>
            </a:pPr>
            <a:r>
              <a:t/>
            </a:r>
            <a:endParaRPr/>
          </a:p>
        </p:txBody>
      </p:sp>
      <p:sp>
        <p:nvSpPr>
          <p:cNvPr id="480" name="Google Shape;480;p58"/>
          <p:cNvSpPr/>
          <p:nvPr/>
        </p:nvSpPr>
        <p:spPr>
          <a:xfrm>
            <a:off x="509816" y="1586798"/>
            <a:ext cx="465704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sng">
                <a:solidFill>
                  <a:srgbClr val="000000"/>
                </a:solidFill>
                <a:latin typeface="Arial"/>
                <a:ea typeface="Arial"/>
                <a:cs typeface="Arial"/>
                <a:sym typeface="Arial"/>
              </a:rPr>
              <a:t>1</a:t>
            </a:r>
            <a:r>
              <a:rPr b="1" i="1" lang="en-US" sz="2000" u="sng">
                <a:solidFill>
                  <a:srgbClr val="000000"/>
                </a:solidFill>
                <a:latin typeface="Arial"/>
                <a:ea typeface="Arial"/>
                <a:cs typeface="Arial"/>
                <a:sym typeface="Arial"/>
              </a:rPr>
              <a:t>. </a:t>
            </a:r>
            <a:r>
              <a:rPr b="1" lang="en-US" sz="1800">
                <a:solidFill>
                  <a:schemeClr val="lt1"/>
                </a:solidFill>
              </a:rPr>
              <a:t>Record 200:</a:t>
            </a:r>
            <a:endParaRPr sz="2000">
              <a:solidFill>
                <a:schemeClr val="lt1"/>
              </a:solidFill>
              <a:latin typeface="Arial"/>
              <a:ea typeface="Arial"/>
              <a:cs typeface="Arial"/>
              <a:sym typeface="Arial"/>
            </a:endParaRPr>
          </a:p>
        </p:txBody>
      </p:sp>
      <p:sp>
        <p:nvSpPr>
          <p:cNvPr id="481" name="Google Shape;481;p58"/>
          <p:cNvSpPr/>
          <p:nvPr/>
        </p:nvSpPr>
        <p:spPr>
          <a:xfrm>
            <a:off x="590550" y="6264264"/>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82" name="Google Shape;482;p58"/>
          <p:cNvPicPr preferRelativeResize="0"/>
          <p:nvPr/>
        </p:nvPicPr>
        <p:blipFill rotWithShape="1">
          <a:blip r:embed="rId3">
            <a:alphaModFix/>
          </a:blip>
          <a:srcRect b="0" l="0" r="0" t="0"/>
          <a:stretch/>
        </p:blipFill>
        <p:spPr>
          <a:xfrm>
            <a:off x="2873572" y="1961222"/>
            <a:ext cx="9048327" cy="48710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2: </a:t>
            </a:r>
            <a:r>
              <a:rPr b="1" lang="en-US">
                <a:latin typeface="Arial"/>
                <a:ea typeface="Arial"/>
                <a:cs typeface="Arial"/>
                <a:sym typeface="Arial"/>
              </a:rPr>
              <a:t>- R PEAK POINTS</a:t>
            </a:r>
            <a:endParaRPr/>
          </a:p>
        </p:txBody>
      </p:sp>
      <p:sp>
        <p:nvSpPr>
          <p:cNvPr id="488" name="Google Shape;488;p59"/>
          <p:cNvSpPr txBox="1"/>
          <p:nvPr>
            <p:ph idx="1" type="body"/>
          </p:nvPr>
        </p:nvSpPr>
        <p:spPr>
          <a:xfrm>
            <a:off x="6686550" y="3429000"/>
            <a:ext cx="4800600" cy="45751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None/>
            </a:pPr>
            <a:r>
              <a:t/>
            </a:r>
            <a:endParaRPr/>
          </a:p>
        </p:txBody>
      </p:sp>
      <p:sp>
        <p:nvSpPr>
          <p:cNvPr id="489" name="Google Shape;489;p59"/>
          <p:cNvSpPr/>
          <p:nvPr/>
        </p:nvSpPr>
        <p:spPr>
          <a:xfrm>
            <a:off x="509816" y="1586798"/>
            <a:ext cx="465704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sng">
                <a:solidFill>
                  <a:srgbClr val="000000"/>
                </a:solidFill>
                <a:latin typeface="Arial"/>
                <a:ea typeface="Arial"/>
                <a:cs typeface="Arial"/>
                <a:sym typeface="Arial"/>
              </a:rPr>
              <a:t>2. </a:t>
            </a:r>
            <a:r>
              <a:rPr b="1" lang="en-US" sz="1800">
                <a:solidFill>
                  <a:schemeClr val="lt1"/>
                </a:solidFill>
                <a:latin typeface="Arial"/>
                <a:ea typeface="Arial"/>
                <a:cs typeface="Arial"/>
                <a:sym typeface="Arial"/>
              </a:rPr>
              <a:t>R peaks for record 203 in the dataset</a:t>
            </a:r>
            <a:r>
              <a:rPr lang="en-US" sz="1800">
                <a:solidFill>
                  <a:schemeClr val="lt1"/>
                </a:solidFill>
                <a:latin typeface="Arial"/>
                <a:ea typeface="Arial"/>
                <a:cs typeface="Arial"/>
                <a:sym typeface="Arial"/>
              </a:rPr>
              <a:t> </a:t>
            </a:r>
            <a:r>
              <a:rPr b="1" i="1" lang="en-US" sz="2000" u="sng">
                <a:solidFill>
                  <a:srgbClr val="000000"/>
                </a:solidFill>
                <a:latin typeface="Arial"/>
                <a:ea typeface="Arial"/>
                <a:cs typeface="Arial"/>
                <a:sym typeface="Arial"/>
              </a:rPr>
              <a:t>:</a:t>
            </a:r>
            <a:endParaRPr sz="2000">
              <a:solidFill>
                <a:schemeClr val="lt1"/>
              </a:solidFill>
              <a:latin typeface="Arial"/>
              <a:ea typeface="Arial"/>
              <a:cs typeface="Arial"/>
              <a:sym typeface="Arial"/>
            </a:endParaRPr>
          </a:p>
        </p:txBody>
      </p:sp>
      <p:sp>
        <p:nvSpPr>
          <p:cNvPr id="490" name="Google Shape;490;p59"/>
          <p:cNvSpPr/>
          <p:nvPr/>
        </p:nvSpPr>
        <p:spPr>
          <a:xfrm>
            <a:off x="590550" y="6264264"/>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91" name="Google Shape;491;p59"/>
          <p:cNvPicPr preferRelativeResize="0"/>
          <p:nvPr/>
        </p:nvPicPr>
        <p:blipFill rotWithShape="1">
          <a:blip r:embed="rId3">
            <a:alphaModFix/>
          </a:blip>
          <a:srcRect b="0" l="0" r="0" t="0"/>
          <a:stretch/>
        </p:blipFill>
        <p:spPr>
          <a:xfrm>
            <a:off x="3230244" y="1986907"/>
            <a:ext cx="8961755" cy="487106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3: </a:t>
            </a:r>
            <a:r>
              <a:rPr b="1" lang="en-US">
                <a:latin typeface="Arial"/>
                <a:ea typeface="Arial"/>
                <a:cs typeface="Arial"/>
                <a:sym typeface="Arial"/>
              </a:rPr>
              <a:t>DETECTION OF QRS COMPLEX</a:t>
            </a:r>
            <a:endParaRPr/>
          </a:p>
        </p:txBody>
      </p:sp>
      <p:sp>
        <p:nvSpPr>
          <p:cNvPr id="497" name="Google Shape;497;p60"/>
          <p:cNvSpPr txBox="1"/>
          <p:nvPr>
            <p:ph idx="1" type="body"/>
          </p:nvPr>
        </p:nvSpPr>
        <p:spPr>
          <a:xfrm>
            <a:off x="119336" y="1709951"/>
            <a:ext cx="11953328" cy="515719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b="1" i="1" lang="en-US" sz="1800" u="sng">
                <a:latin typeface="Arial"/>
                <a:ea typeface="Arial"/>
                <a:cs typeface="Arial"/>
                <a:sym typeface="Arial"/>
              </a:rPr>
              <a:t>1. Record 101 : </a:t>
            </a:r>
            <a:endParaRPr sz="1800">
              <a:latin typeface="Arial"/>
              <a:ea typeface="Arial"/>
              <a:cs typeface="Arial"/>
              <a:sym typeface="Arial"/>
            </a:endParaRPr>
          </a:p>
        </p:txBody>
      </p:sp>
      <p:pic>
        <p:nvPicPr>
          <p:cNvPr id="498" name="Google Shape;498;p60"/>
          <p:cNvPicPr preferRelativeResize="0"/>
          <p:nvPr/>
        </p:nvPicPr>
        <p:blipFill rotWithShape="1">
          <a:blip r:embed="rId3">
            <a:alphaModFix/>
          </a:blip>
          <a:srcRect b="0" l="0" r="0" t="0"/>
          <a:stretch/>
        </p:blipFill>
        <p:spPr>
          <a:xfrm>
            <a:off x="2999656" y="1978764"/>
            <a:ext cx="8568952" cy="487923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3: </a:t>
            </a:r>
            <a:r>
              <a:rPr b="1" lang="en-US">
                <a:latin typeface="Arial"/>
                <a:ea typeface="Arial"/>
                <a:cs typeface="Arial"/>
                <a:sym typeface="Arial"/>
              </a:rPr>
              <a:t>DETECTION OF QRS COMPLEX</a:t>
            </a:r>
            <a:endParaRPr/>
          </a:p>
        </p:txBody>
      </p:sp>
      <p:sp>
        <p:nvSpPr>
          <p:cNvPr id="504" name="Google Shape;504;p61"/>
          <p:cNvSpPr txBox="1"/>
          <p:nvPr>
            <p:ph idx="1" type="body"/>
          </p:nvPr>
        </p:nvSpPr>
        <p:spPr>
          <a:xfrm>
            <a:off x="119336" y="1709951"/>
            <a:ext cx="11953328" cy="515719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b="1" i="1" lang="en-US" sz="1800" u="sng">
                <a:latin typeface="Arial"/>
                <a:ea typeface="Arial"/>
                <a:cs typeface="Arial"/>
                <a:sym typeface="Arial"/>
              </a:rPr>
              <a:t>2. Record 118 : </a:t>
            </a:r>
            <a:endParaRPr sz="1800">
              <a:latin typeface="Arial"/>
              <a:ea typeface="Arial"/>
              <a:cs typeface="Arial"/>
              <a:sym typeface="Arial"/>
            </a:endParaRPr>
          </a:p>
        </p:txBody>
      </p:sp>
      <p:pic>
        <p:nvPicPr>
          <p:cNvPr id="505" name="Google Shape;505;p61"/>
          <p:cNvPicPr preferRelativeResize="0"/>
          <p:nvPr/>
        </p:nvPicPr>
        <p:blipFill rotWithShape="1">
          <a:blip r:embed="rId3">
            <a:alphaModFix/>
          </a:blip>
          <a:srcRect b="0" l="0" r="0" t="0"/>
          <a:stretch/>
        </p:blipFill>
        <p:spPr>
          <a:xfrm>
            <a:off x="3230244" y="1815147"/>
            <a:ext cx="8554387" cy="50428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4: </a:t>
            </a:r>
            <a:r>
              <a:rPr b="1" lang="en-US">
                <a:latin typeface="Arial"/>
                <a:ea typeface="Arial"/>
                <a:cs typeface="Arial"/>
                <a:sym typeface="Arial"/>
              </a:rPr>
              <a:t>P WAVE DETECTION AND PR INTERVALS</a:t>
            </a:r>
            <a:endParaRPr/>
          </a:p>
        </p:txBody>
      </p:sp>
      <p:sp>
        <p:nvSpPr>
          <p:cNvPr id="511" name="Google Shape;511;p62"/>
          <p:cNvSpPr/>
          <p:nvPr/>
        </p:nvSpPr>
        <p:spPr>
          <a:xfrm>
            <a:off x="191344" y="1771149"/>
            <a:ext cx="7488832"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600" u="sng">
                <a:solidFill>
                  <a:srgbClr val="000000"/>
                </a:solidFill>
                <a:latin typeface="Arial"/>
                <a:ea typeface="Arial"/>
                <a:cs typeface="Arial"/>
                <a:sym typeface="Arial"/>
              </a:rPr>
              <a:t>1) Record 101 :</a:t>
            </a:r>
            <a:endParaRPr sz="1600">
              <a:solidFill>
                <a:schemeClr val="lt1"/>
              </a:solidFill>
              <a:latin typeface="Arial"/>
              <a:ea typeface="Arial"/>
              <a:cs typeface="Arial"/>
              <a:sym typeface="Arial"/>
            </a:endParaRPr>
          </a:p>
        </p:txBody>
      </p:sp>
      <p:pic>
        <p:nvPicPr>
          <p:cNvPr id="512" name="Google Shape;512;p62"/>
          <p:cNvPicPr preferRelativeResize="0"/>
          <p:nvPr/>
        </p:nvPicPr>
        <p:blipFill rotWithShape="1">
          <a:blip r:embed="rId3">
            <a:alphaModFix/>
          </a:blip>
          <a:srcRect b="0" l="0" r="0" t="0"/>
          <a:stretch/>
        </p:blipFill>
        <p:spPr>
          <a:xfrm>
            <a:off x="2423592" y="2109703"/>
            <a:ext cx="9577064" cy="47482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MODULE 4: </a:t>
            </a:r>
            <a:r>
              <a:rPr b="1" lang="en-US">
                <a:latin typeface="Arial"/>
                <a:ea typeface="Arial"/>
                <a:cs typeface="Arial"/>
                <a:sym typeface="Arial"/>
              </a:rPr>
              <a:t>P WAVE DETECTION AND PR INTERVALS</a:t>
            </a:r>
            <a:endParaRPr/>
          </a:p>
        </p:txBody>
      </p:sp>
      <p:sp>
        <p:nvSpPr>
          <p:cNvPr id="518" name="Google Shape;518;p63"/>
          <p:cNvSpPr/>
          <p:nvPr/>
        </p:nvSpPr>
        <p:spPr>
          <a:xfrm>
            <a:off x="191344" y="1771149"/>
            <a:ext cx="7488832"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600" u="sng">
                <a:solidFill>
                  <a:srgbClr val="000000"/>
                </a:solidFill>
                <a:latin typeface="Arial"/>
                <a:ea typeface="Arial"/>
                <a:cs typeface="Arial"/>
                <a:sym typeface="Arial"/>
              </a:rPr>
              <a:t>2) Record 118 :</a:t>
            </a:r>
            <a:endParaRPr sz="1600">
              <a:solidFill>
                <a:schemeClr val="lt1"/>
              </a:solidFill>
              <a:latin typeface="Arial"/>
              <a:ea typeface="Arial"/>
              <a:cs typeface="Arial"/>
              <a:sym typeface="Arial"/>
            </a:endParaRPr>
          </a:p>
        </p:txBody>
      </p:sp>
      <p:pic>
        <p:nvPicPr>
          <p:cNvPr id="519" name="Google Shape;519;p63"/>
          <p:cNvPicPr preferRelativeResize="0"/>
          <p:nvPr/>
        </p:nvPicPr>
        <p:blipFill rotWithShape="1">
          <a:blip r:embed="rId3">
            <a:alphaModFix/>
          </a:blip>
          <a:srcRect b="0" l="0" r="0" t="0"/>
          <a:stretch/>
        </p:blipFill>
        <p:spPr>
          <a:xfrm>
            <a:off x="2855640" y="2109703"/>
            <a:ext cx="8640960" cy="47482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4"/>
          <p:cNvSpPr txBox="1"/>
          <p:nvPr>
            <p:ph type="title"/>
          </p:nvPr>
        </p:nvSpPr>
        <p:spPr>
          <a:xfrm>
            <a:off x="2895600" y="764373"/>
            <a:ext cx="8610600" cy="1293000"/>
          </a:xfrm>
          <a:prstGeom prst="rect">
            <a:avLst/>
          </a:prstGeom>
        </p:spPr>
        <p:txBody>
          <a:bodyPr anchorCtr="0" anchor="ctr" bIns="45700" lIns="91425" spcFirstLastPara="1" rIns="91425" wrap="square" tIns="45700">
            <a:normAutofit fontScale="90000"/>
          </a:bodyPr>
          <a:lstStyle/>
          <a:p>
            <a:pPr indent="0" lvl="0" marL="0" rtl="0" algn="r">
              <a:spcBef>
                <a:spcPts val="0"/>
              </a:spcBef>
              <a:spcAft>
                <a:spcPts val="0"/>
              </a:spcAft>
              <a:buNone/>
            </a:pPr>
            <a:r>
              <a:rPr b="1" lang="en-US"/>
              <a:t>Module 5 - Accuracy &amp; Classification</a:t>
            </a:r>
            <a:endParaRPr b="1"/>
          </a:p>
          <a:p>
            <a:pPr indent="0" lvl="0" marL="0" rtl="0" algn="r">
              <a:spcBef>
                <a:spcPts val="0"/>
              </a:spcBef>
              <a:spcAft>
                <a:spcPts val="0"/>
              </a:spcAft>
              <a:buNone/>
            </a:pPr>
            <a:r>
              <a:t/>
            </a:r>
            <a:endParaRPr b="1"/>
          </a:p>
        </p:txBody>
      </p:sp>
      <p:pic>
        <p:nvPicPr>
          <p:cNvPr id="526" name="Google Shape;526;p64"/>
          <p:cNvPicPr preferRelativeResize="0"/>
          <p:nvPr/>
        </p:nvPicPr>
        <p:blipFill>
          <a:blip r:embed="rId3">
            <a:alphaModFix/>
          </a:blip>
          <a:stretch>
            <a:fillRect/>
          </a:stretch>
        </p:blipFill>
        <p:spPr>
          <a:xfrm>
            <a:off x="152400" y="2209775"/>
            <a:ext cx="11463350" cy="3248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5"/>
          <p:cNvSpPr txBox="1"/>
          <p:nvPr>
            <p:ph type="title"/>
          </p:nvPr>
        </p:nvSpPr>
        <p:spPr>
          <a:xfrm>
            <a:off x="2895600" y="764374"/>
            <a:ext cx="8610600" cy="7398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b="1" lang="en-US"/>
              <a:t>COMPARISON GRAPH</a:t>
            </a:r>
            <a:endParaRPr b="1"/>
          </a:p>
        </p:txBody>
      </p:sp>
      <p:pic>
        <p:nvPicPr>
          <p:cNvPr id="533" name="Google Shape;533;p65"/>
          <p:cNvPicPr preferRelativeResize="0"/>
          <p:nvPr/>
        </p:nvPicPr>
        <p:blipFill>
          <a:blip r:embed="rId3">
            <a:alphaModFix/>
          </a:blip>
          <a:stretch>
            <a:fillRect/>
          </a:stretch>
        </p:blipFill>
        <p:spPr>
          <a:xfrm>
            <a:off x="1171425" y="1676000"/>
            <a:ext cx="8921500" cy="4727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b="1" lang="en-US"/>
              <a:t>INNOVATION HANDLED</a:t>
            </a:r>
            <a:endParaRPr b="1"/>
          </a:p>
        </p:txBody>
      </p:sp>
      <p:sp>
        <p:nvSpPr>
          <p:cNvPr id="539" name="Google Shape;539;p66"/>
          <p:cNvSpPr txBox="1"/>
          <p:nvPr/>
        </p:nvSpPr>
        <p:spPr>
          <a:xfrm>
            <a:off x="551384" y="3284984"/>
            <a:ext cx="11424592" cy="2780928"/>
          </a:xfrm>
          <a:prstGeom prst="rect">
            <a:avLst/>
          </a:prstGeom>
          <a:noFill/>
          <a:ln>
            <a:noFill/>
          </a:ln>
        </p:spPr>
        <p:txBody>
          <a:bodyPr anchorCtr="0" anchor="t" bIns="45700" lIns="91425" spcFirstLastPara="1" rIns="91425" wrap="square" tIns="45700">
            <a:noAutofit/>
          </a:bodyPr>
          <a:lstStyle/>
          <a:p>
            <a:pPr indent="-82550" lvl="0" marL="228600" marR="0" rtl="0" algn="l">
              <a:lnSpc>
                <a:spcPct val="90000"/>
              </a:lnSpc>
              <a:spcBef>
                <a:spcPts val="0"/>
              </a:spcBef>
              <a:spcAft>
                <a:spcPts val="0"/>
              </a:spcAft>
              <a:buClr>
                <a:srgbClr val="FEFEFE"/>
              </a:buClr>
              <a:buSzPts val="2300"/>
              <a:buFont typeface="Arial"/>
              <a:buNone/>
            </a:pPr>
            <a:r>
              <a:t/>
            </a:r>
            <a:endParaRPr sz="2300">
              <a:solidFill>
                <a:srgbClr val="FEFEFE"/>
              </a:solidFill>
              <a:latin typeface="Century Gothic"/>
              <a:ea typeface="Century Gothic"/>
              <a:cs typeface="Century Gothic"/>
              <a:sym typeface="Century Gothic"/>
            </a:endParaRPr>
          </a:p>
        </p:txBody>
      </p:sp>
      <p:sp>
        <p:nvSpPr>
          <p:cNvPr id="540" name="Google Shape;540;p66"/>
          <p:cNvSpPr txBox="1"/>
          <p:nvPr/>
        </p:nvSpPr>
        <p:spPr>
          <a:xfrm>
            <a:off x="383704" y="2038536"/>
            <a:ext cx="11424592" cy="278092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sz="2800">
              <a:solidFill>
                <a:schemeClr val="lt1"/>
              </a:solidFill>
            </a:endParaRPr>
          </a:p>
          <a:p>
            <a:pPr indent="-228600" lvl="0" marL="228600" marR="0" rtl="0" algn="l">
              <a:lnSpc>
                <a:spcPct val="90000"/>
              </a:lnSpc>
              <a:spcBef>
                <a:spcPts val="0"/>
              </a:spcBef>
              <a:spcAft>
                <a:spcPts val="0"/>
              </a:spcAft>
              <a:buClr>
                <a:schemeClr val="lt1"/>
              </a:buClr>
              <a:buSzPts val="2800"/>
              <a:buChar char="▪"/>
            </a:pPr>
            <a:r>
              <a:rPr lang="en-US" sz="2800">
                <a:solidFill>
                  <a:schemeClr val="lt1"/>
                </a:solidFill>
              </a:rPr>
              <a:t>Baseline wandering has been removed and hence we can work with multiple datasets irrespective of the </a:t>
            </a:r>
            <a:r>
              <a:rPr lang="en-US" sz="2800">
                <a:solidFill>
                  <a:schemeClr val="lt1"/>
                </a:solidFill>
              </a:rPr>
              <a:t>distribution that the data is from.</a:t>
            </a:r>
            <a:endParaRPr sz="2800">
              <a:solidFill>
                <a:schemeClr val="lt1"/>
              </a:solidFill>
            </a:endParaRPr>
          </a:p>
          <a:p>
            <a:pPr indent="-228600" lvl="0" marL="228600" marR="0" rtl="0" algn="l">
              <a:lnSpc>
                <a:spcPct val="90000"/>
              </a:lnSpc>
              <a:spcBef>
                <a:spcPts val="0"/>
              </a:spcBef>
              <a:spcAft>
                <a:spcPts val="0"/>
              </a:spcAft>
              <a:buClr>
                <a:schemeClr val="lt1"/>
              </a:buClr>
              <a:buSzPts val="2800"/>
              <a:buChar char="▪"/>
            </a:pPr>
            <a:r>
              <a:rPr lang="en-US" sz="2800">
                <a:solidFill>
                  <a:schemeClr val="lt1"/>
                </a:solidFill>
              </a:rPr>
              <a:t>The features we have chosen (PR intervals, QRS complex,RR interval) performs very well on the input dataset.</a:t>
            </a:r>
            <a:endParaRPr sz="2800">
              <a:solidFill>
                <a:schemeClr val="lt1"/>
              </a:solidFill>
            </a:endParaRPr>
          </a:p>
          <a:p>
            <a:pPr indent="-228600" lvl="0" marL="228600" marR="0" rtl="0" algn="l">
              <a:lnSpc>
                <a:spcPct val="90000"/>
              </a:lnSpc>
              <a:spcBef>
                <a:spcPts val="0"/>
              </a:spcBef>
              <a:spcAft>
                <a:spcPts val="0"/>
              </a:spcAft>
              <a:buClr>
                <a:schemeClr val="lt1"/>
              </a:buClr>
              <a:buSzPts val="2800"/>
              <a:buChar char="▪"/>
            </a:pPr>
            <a:r>
              <a:rPr lang="en-US" sz="2800">
                <a:solidFill>
                  <a:schemeClr val="lt1"/>
                </a:solidFill>
              </a:rPr>
              <a:t>The features when fed into a shallow neural network or into a decision tree classifier outperforms most of the pre-existing models.</a:t>
            </a:r>
            <a:endParaRPr sz="2800">
              <a:solidFill>
                <a:schemeClr val="lt1"/>
              </a:solidFill>
            </a:endParaRPr>
          </a:p>
          <a:p>
            <a:pPr indent="0" lvl="0" marL="457200" marR="0" rtl="0" algn="l">
              <a:lnSpc>
                <a:spcPct val="90000"/>
              </a:lnSpc>
              <a:spcBef>
                <a:spcPts val="0"/>
              </a:spcBef>
              <a:spcAft>
                <a:spcPts val="0"/>
              </a:spcAft>
              <a:buNone/>
            </a:pPr>
            <a:r>
              <a:t/>
            </a:r>
            <a:endParaRPr sz="2800">
              <a:solidFill>
                <a:schemeClr val="lt1"/>
              </a:solidFill>
            </a:endParaRPr>
          </a:p>
          <a:p>
            <a:pPr indent="-76200" lvl="0" marL="228600" marR="0" rtl="0" algn="l">
              <a:lnSpc>
                <a:spcPct val="90000"/>
              </a:lnSpc>
              <a:spcBef>
                <a:spcPts val="1800"/>
              </a:spcBef>
              <a:spcAft>
                <a:spcPts val="0"/>
              </a:spcAft>
              <a:buClr>
                <a:srgbClr val="FEFEFE"/>
              </a:buClr>
              <a:buSzPts val="2400"/>
              <a:buFont typeface="Arial"/>
              <a:buNone/>
            </a:pPr>
            <a:r>
              <a:t/>
            </a:r>
            <a:endParaRPr sz="24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7"/>
          <p:cNvSpPr txBox="1"/>
          <p:nvPr>
            <p:ph type="title"/>
          </p:nvPr>
        </p:nvSpPr>
        <p:spPr>
          <a:xfrm>
            <a:off x="1233786" y="258924"/>
            <a:ext cx="100584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b="1" lang="en-US"/>
              <a:t>CONCLUSION AND FUTURE DIRECTION</a:t>
            </a:r>
            <a:endParaRPr b="1"/>
          </a:p>
        </p:txBody>
      </p:sp>
      <p:sp>
        <p:nvSpPr>
          <p:cNvPr id="546" name="Google Shape;546;p67"/>
          <p:cNvSpPr txBox="1"/>
          <p:nvPr>
            <p:ph idx="1" type="body"/>
          </p:nvPr>
        </p:nvSpPr>
        <p:spPr>
          <a:xfrm>
            <a:off x="335360" y="1844824"/>
            <a:ext cx="11665296" cy="457200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200"/>
              <a:buChar char="•"/>
            </a:pPr>
            <a:r>
              <a:rPr lang="en-US">
                <a:latin typeface="Arial"/>
                <a:ea typeface="Arial"/>
                <a:cs typeface="Arial"/>
                <a:sym typeface="Arial"/>
              </a:rPr>
              <a:t>In the clinical routine, computer aided diagnosis of heart arrhythmias can reduce the workload of cardiologists. </a:t>
            </a:r>
            <a:endParaRPr>
              <a:latin typeface="Arial"/>
              <a:ea typeface="Arial"/>
              <a:cs typeface="Arial"/>
              <a:sym typeface="Arial"/>
            </a:endParaRPr>
          </a:p>
          <a:p>
            <a:pPr indent="-228600" lvl="0" marL="228600" rtl="0" algn="l">
              <a:lnSpc>
                <a:spcPct val="90000"/>
              </a:lnSpc>
              <a:spcBef>
                <a:spcPts val="0"/>
              </a:spcBef>
              <a:spcAft>
                <a:spcPts val="0"/>
              </a:spcAft>
              <a:buClr>
                <a:schemeClr val="lt1"/>
              </a:buClr>
              <a:buSzPts val="2200"/>
              <a:buChar char="•"/>
            </a:pPr>
            <a:r>
              <a:rPr lang="en-US">
                <a:latin typeface="Arial"/>
                <a:ea typeface="Arial"/>
                <a:cs typeface="Arial"/>
                <a:sym typeface="Arial"/>
              </a:rPr>
              <a:t>As Machine Learning has evolved dramatically in recent years, it has reduced the workload of many things with the help of its algorithm.</a:t>
            </a:r>
            <a:r>
              <a:rPr lang="en-US" sz="1300">
                <a:solidFill>
                  <a:schemeClr val="dk1"/>
                </a:solidFill>
                <a:latin typeface="Arial"/>
                <a:ea typeface="Arial"/>
                <a:cs typeface="Arial"/>
                <a:sym typeface="Arial"/>
              </a:rPr>
              <a:t>ms.</a:t>
            </a:r>
            <a:endParaRPr/>
          </a:p>
          <a:p>
            <a:pPr indent="-228600" lvl="0" marL="228600" rtl="0" algn="l">
              <a:lnSpc>
                <a:spcPct val="90000"/>
              </a:lnSpc>
              <a:spcBef>
                <a:spcPts val="1000"/>
              </a:spcBef>
              <a:spcAft>
                <a:spcPts val="0"/>
              </a:spcAft>
              <a:buClr>
                <a:schemeClr val="lt1"/>
              </a:buClr>
              <a:buSzPts val="2200"/>
              <a:buChar char="•"/>
            </a:pPr>
            <a:r>
              <a:rPr lang="en-US">
                <a:latin typeface="Arial"/>
                <a:ea typeface="Arial"/>
                <a:cs typeface="Arial"/>
                <a:sym typeface="Arial"/>
              </a:rPr>
              <a:t> </a:t>
            </a:r>
            <a:r>
              <a:rPr lang="en-US">
                <a:latin typeface="Arial"/>
                <a:ea typeface="Arial"/>
                <a:cs typeface="Arial"/>
                <a:sym typeface="Arial"/>
              </a:rPr>
              <a:t>In this project, a proper understanding of different abnormal beats in an ECG recording is simplified and those beats are graphically represented using a graph. </a:t>
            </a:r>
            <a:endParaRPr>
              <a:latin typeface="Arial"/>
              <a:ea typeface="Arial"/>
              <a:cs typeface="Arial"/>
              <a:sym typeface="Arial"/>
            </a:endParaRPr>
          </a:p>
          <a:p>
            <a:pPr indent="-228600" lvl="0" marL="228600" rtl="0" algn="l">
              <a:lnSpc>
                <a:spcPct val="90000"/>
              </a:lnSpc>
              <a:spcBef>
                <a:spcPts val="1000"/>
              </a:spcBef>
              <a:spcAft>
                <a:spcPts val="0"/>
              </a:spcAft>
              <a:buClr>
                <a:schemeClr val="lt1"/>
              </a:buClr>
              <a:buSzPts val="2200"/>
              <a:buChar char="•"/>
            </a:pPr>
            <a:r>
              <a:rPr lang="en-US">
                <a:latin typeface="Arial"/>
                <a:ea typeface="Arial"/>
                <a:cs typeface="Arial"/>
                <a:sym typeface="Arial"/>
              </a:rPr>
              <a:t>The proposed System talks about different machine and deep learning algorithms which are used to measure the performance in terms of accuracy.</a:t>
            </a:r>
            <a:endParaRPr/>
          </a:p>
          <a:p>
            <a:pPr indent="-228600" lvl="0" marL="228600" rtl="0" algn="l">
              <a:lnSpc>
                <a:spcPct val="90000"/>
              </a:lnSpc>
              <a:spcBef>
                <a:spcPts val="1000"/>
              </a:spcBef>
              <a:spcAft>
                <a:spcPts val="0"/>
              </a:spcAft>
              <a:buClr>
                <a:schemeClr val="lt1"/>
              </a:buClr>
              <a:buSzPts val="2200"/>
              <a:buChar char="•"/>
            </a:pPr>
            <a:r>
              <a:rPr lang="en-US">
                <a:latin typeface="Arial"/>
                <a:ea typeface="Arial"/>
                <a:cs typeface="Arial"/>
                <a:sym typeface="Arial"/>
              </a:rPr>
              <a:t> </a:t>
            </a:r>
            <a:r>
              <a:rPr lang="en-US">
                <a:latin typeface="Arial"/>
                <a:ea typeface="Arial"/>
                <a:cs typeface="Arial"/>
                <a:sym typeface="Arial"/>
              </a:rPr>
              <a:t>From the developed project we get an understanding that a Neural Network provides a better performance (accuracy) as compared to the other machine learning algorithms represented . With the recent state-of-the-art performances of deep learning, the biomedical scientists are coming one step closer to effective utilization of deep learning techniques to be carried out to assist clinicians and patients alike in the near future.</a:t>
            </a:r>
            <a:endParaRPr>
              <a:latin typeface="Arial"/>
              <a:ea typeface="Arial"/>
              <a:cs typeface="Arial"/>
              <a:sym typeface="Arial"/>
            </a:endParaRPr>
          </a:p>
          <a:p>
            <a:pPr indent="-88900" lvl="0" marL="228600" rtl="0" algn="l">
              <a:lnSpc>
                <a:spcPct val="90000"/>
              </a:lnSpc>
              <a:spcBef>
                <a:spcPts val="1000"/>
              </a:spcBef>
              <a:spcAft>
                <a:spcPts val="0"/>
              </a:spcAft>
              <a:buClr>
                <a:schemeClr val="lt1"/>
              </a:buClr>
              <a:buSzPts val="2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1900250" y="739226"/>
            <a:ext cx="6715200" cy="10611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a:t>ABSTRACT:</a:t>
            </a:r>
            <a:endParaRPr b="1"/>
          </a:p>
        </p:txBody>
      </p:sp>
      <p:sp>
        <p:nvSpPr>
          <p:cNvPr id="174" name="Google Shape;174;p23"/>
          <p:cNvSpPr txBox="1"/>
          <p:nvPr>
            <p:ph idx="1" type="body"/>
          </p:nvPr>
        </p:nvSpPr>
        <p:spPr>
          <a:xfrm>
            <a:off x="685800" y="2314725"/>
            <a:ext cx="11115600" cy="4128900"/>
          </a:xfrm>
          <a:prstGeom prst="rect">
            <a:avLst/>
          </a:prstGeom>
        </p:spPr>
        <p:txBody>
          <a:bodyPr anchorCtr="0" anchor="t" bIns="45700" lIns="91425" spcFirstLastPara="1" rIns="91425" wrap="square" tIns="45700">
            <a:normAutofit/>
          </a:bodyPr>
          <a:lstStyle/>
          <a:p>
            <a:pPr indent="-342900" lvl="0" marL="914400" rtl="0" algn="just">
              <a:lnSpc>
                <a:spcPct val="100000"/>
              </a:lnSpc>
              <a:spcBef>
                <a:spcPts val="0"/>
              </a:spcBef>
              <a:spcAft>
                <a:spcPts val="0"/>
              </a:spcAft>
              <a:buSzPts val="1800"/>
              <a:buChar char="●"/>
            </a:pPr>
            <a:r>
              <a:rPr lang="en-US" sz="1800">
                <a:latin typeface="Arial"/>
                <a:ea typeface="Arial"/>
                <a:cs typeface="Arial"/>
                <a:sym typeface="Arial"/>
              </a:rPr>
              <a:t>A large part of the biomedical research spectrum is dedicated to develop electrocardiogram (ECG) signal processing techniques to contribute to early diagnosis.</a:t>
            </a:r>
            <a:endParaRPr sz="1800">
              <a:latin typeface="Arial"/>
              <a:ea typeface="Arial"/>
              <a:cs typeface="Arial"/>
              <a:sym typeface="Arial"/>
            </a:endParaRPr>
          </a:p>
          <a:p>
            <a:pPr indent="-342900" lvl="0" marL="914400" rtl="0" algn="l">
              <a:lnSpc>
                <a:spcPct val="115000"/>
              </a:lnSpc>
              <a:spcBef>
                <a:spcPts val="1000"/>
              </a:spcBef>
              <a:spcAft>
                <a:spcPts val="0"/>
              </a:spcAft>
              <a:buSzPts val="1800"/>
              <a:buChar char="●"/>
            </a:pPr>
            <a:r>
              <a:rPr lang="en-US" sz="1800">
                <a:latin typeface="Arial"/>
                <a:ea typeface="Arial"/>
                <a:cs typeface="Arial"/>
                <a:sym typeface="Arial"/>
              </a:rPr>
              <a:t>Whilst most methods are offline, we intend to propose a system which can be used for on-line detection of the abnormality and the arrhythmia.</a:t>
            </a:r>
            <a:endParaRPr sz="1800">
              <a:latin typeface="Arial"/>
              <a:ea typeface="Arial"/>
              <a:cs typeface="Arial"/>
              <a:sym typeface="Arial"/>
            </a:endParaRPr>
          </a:p>
          <a:p>
            <a:pPr indent="-342900" lvl="0" marL="914400" rtl="0" algn="just">
              <a:lnSpc>
                <a:spcPct val="100000"/>
              </a:lnSpc>
              <a:spcBef>
                <a:spcPts val="0"/>
              </a:spcBef>
              <a:spcAft>
                <a:spcPts val="0"/>
              </a:spcAft>
              <a:buSzPts val="1800"/>
              <a:buChar char="●"/>
            </a:pPr>
            <a:r>
              <a:rPr lang="en-US" sz="1800">
                <a:latin typeface="Arial"/>
                <a:ea typeface="Arial"/>
                <a:cs typeface="Arial"/>
                <a:sym typeface="Arial"/>
              </a:rPr>
              <a:t>Classification is conducted by means of a Neural Network and various other machine learning algorithms</a:t>
            </a:r>
            <a:endParaRPr sz="1800">
              <a:latin typeface="Arial"/>
              <a:ea typeface="Arial"/>
              <a:cs typeface="Arial"/>
              <a:sym typeface="Arial"/>
            </a:endParaRPr>
          </a:p>
          <a:p>
            <a:pPr indent="-342900" lvl="0" marL="914400" rtl="0" algn="just">
              <a:lnSpc>
                <a:spcPct val="100000"/>
              </a:lnSpc>
              <a:spcBef>
                <a:spcPts val="1000"/>
              </a:spcBef>
              <a:spcAft>
                <a:spcPts val="1000"/>
              </a:spcAft>
              <a:buSzPts val="1800"/>
              <a:buChar char="●"/>
            </a:pPr>
            <a:r>
              <a:rPr lang="en-US" sz="1800">
                <a:latin typeface="Arial"/>
                <a:ea typeface="Arial"/>
                <a:cs typeface="Arial"/>
                <a:sym typeface="Arial"/>
              </a:rPr>
              <a:t>The algorithm is tested with 17 ECG records obtained from the MIT-BIH dataset from the PhysioNet repository. </a:t>
            </a:r>
            <a:endParaRPr sz="180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8"/>
          <p:cNvSpPr txBox="1"/>
          <p:nvPr>
            <p:ph type="title"/>
          </p:nvPr>
        </p:nvSpPr>
        <p:spPr>
          <a:xfrm>
            <a:off x="1166825" y="478623"/>
            <a:ext cx="8610600" cy="129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Future Work</a:t>
            </a:r>
            <a:endParaRPr/>
          </a:p>
        </p:txBody>
      </p:sp>
      <p:sp>
        <p:nvSpPr>
          <p:cNvPr id="553" name="Google Shape;553;p68"/>
          <p:cNvSpPr txBox="1"/>
          <p:nvPr>
            <p:ph idx="1" type="body"/>
          </p:nvPr>
        </p:nvSpPr>
        <p:spPr>
          <a:xfrm>
            <a:off x="685800" y="2194560"/>
            <a:ext cx="10820400" cy="4024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With the model already being implemented, we can further </a:t>
            </a:r>
            <a:r>
              <a:rPr lang="en-US"/>
              <a:t>extend</a:t>
            </a:r>
            <a:r>
              <a:rPr lang="en-US"/>
              <a:t> this to working real-time with wearable devices.</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This would decrease the already everpresent load on the </a:t>
            </a:r>
            <a:r>
              <a:rPr lang="en-US"/>
              <a:t>laboratory</a:t>
            </a:r>
            <a:r>
              <a:rPr lang="en-US"/>
              <a:t> industry and also reduce the costs of </a:t>
            </a:r>
            <a:r>
              <a:rPr lang="en-US"/>
              <a:t>doing the tests.</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Tachyarrhythmia which when occurs is fatal within an hour of its onset can be prevented using alert signals from these wearable devices.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9"/>
          <p:cNvSpPr txBox="1"/>
          <p:nvPr>
            <p:ph type="title"/>
          </p:nvPr>
        </p:nvSpPr>
        <p:spPr>
          <a:xfrm>
            <a:off x="2521922" y="259475"/>
            <a:ext cx="5917200" cy="1325700"/>
          </a:xfrm>
          <a:prstGeom prst="rect">
            <a:avLst/>
          </a:prstGeom>
          <a:noFill/>
          <a:ln>
            <a:noFill/>
          </a:ln>
        </p:spPr>
        <p:txBody>
          <a:bodyPr anchorCtr="0" anchor="ctr" bIns="45700" lIns="91425" spcFirstLastPara="1" rIns="91425" wrap="square" tIns="45700">
            <a:normAutofit/>
          </a:bodyPr>
          <a:lstStyle/>
          <a:p>
            <a:pPr indent="457200" lvl="0" marL="914400" rtl="0" algn="l">
              <a:lnSpc>
                <a:spcPct val="90000"/>
              </a:lnSpc>
              <a:spcBef>
                <a:spcPts val="0"/>
              </a:spcBef>
              <a:spcAft>
                <a:spcPts val="0"/>
              </a:spcAft>
              <a:buClr>
                <a:schemeClr val="lt1"/>
              </a:buClr>
              <a:buSzPts val="4000"/>
              <a:buFont typeface="Century Gothic"/>
              <a:buNone/>
            </a:pPr>
            <a:r>
              <a:rPr b="1" lang="en-US"/>
              <a:t>REFERENCES </a:t>
            </a:r>
            <a:endParaRPr b="1"/>
          </a:p>
        </p:txBody>
      </p:sp>
      <p:sp>
        <p:nvSpPr>
          <p:cNvPr id="559" name="Google Shape;559;p69"/>
          <p:cNvSpPr txBox="1"/>
          <p:nvPr>
            <p:ph idx="1" type="body"/>
          </p:nvPr>
        </p:nvSpPr>
        <p:spPr>
          <a:xfrm>
            <a:off x="87277" y="1185123"/>
            <a:ext cx="11233200" cy="511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100000"/>
              </a:lnSpc>
              <a:spcBef>
                <a:spcPts val="0"/>
              </a:spcBef>
              <a:spcAft>
                <a:spcPts val="0"/>
              </a:spcAft>
              <a:buClr>
                <a:schemeClr val="dk1"/>
              </a:buClr>
              <a:buSzPct val="110000"/>
              <a:buFont typeface="Arial"/>
              <a:buNone/>
            </a:pPr>
            <a:r>
              <a:rPr lang="en-US" sz="1000">
                <a:solidFill>
                  <a:schemeClr val="dk1"/>
                </a:solidFill>
                <a:latin typeface="Times New Roman"/>
                <a:ea typeface="Times New Roman"/>
                <a:cs typeface="Times New Roman"/>
                <a:sym typeface="Times New Roman"/>
              </a:rPr>
              <a:t>[</a:t>
            </a:r>
            <a:r>
              <a:rPr lang="en-US" sz="1800">
                <a:latin typeface="Arial"/>
                <a:ea typeface="Arial"/>
                <a:cs typeface="Arial"/>
                <a:sym typeface="Arial"/>
              </a:rPr>
              <a:t>1] A.S. Adabag, G. Peterson, F.S. Apple, J. Titus, R. King, R.V. Luepker, Etiology of sudden death in the community: results of anatomic, metabolic, and genetic evaluation, Am. Heart. J. 159 (January (1)) (2010) 33–39.</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rPr lang="en-US" sz="1800">
                <a:latin typeface="Arial"/>
                <a:ea typeface="Arial"/>
                <a:cs typeface="Arial"/>
                <a:sym typeface="Arial"/>
              </a:rPr>
              <a:t>[2] J.J. Goldberger, A.E. Buxton, M. Cain, O. Costantini, D.V. Exner, B.P. Knight, D.Lloyd-Jones, A.H. Kadish, B. Lee, A. Moss, R. Myerburg, J. Olgin, R. Passman, D.Rosenbaum, W. Stevenson, W. Zareba, D.P. Zipes, Risk stratification for arrhythmic sudden cardiac death: identifying the roadblocks, Circulation 123(2011) 2423–2430.</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rPr lang="en-US" sz="1800">
                <a:latin typeface="Arial"/>
                <a:ea typeface="Arial"/>
                <a:cs typeface="Arial"/>
                <a:sym typeface="Arial"/>
              </a:rPr>
              <a:t>[3] E. Asensio, R. Narváez, J. Dorantes, J. Oseguera, T.A. Orea, R.P. Hernández, G.V.Rebollar, L. Mont, J. Brugada, Conceptos actuales sobre la muerte súbita, Gac.Med. Mex. 141 (March–April (2)) (2005) 89–98.</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rPr lang="en-US" sz="1800">
                <a:latin typeface="Arial"/>
                <a:ea typeface="Arial"/>
                <a:cs typeface="Arial"/>
                <a:sym typeface="Arial"/>
              </a:rPr>
              <a:t>[4] M. Velic, I. Padavic, S. Car, Computer aided ECG Analysis – State of the Art andUpcoming Challenges, 2013, arXiv:1306.5096v1 [cs.CV] 21 June.</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rPr lang="en-US" sz="1800">
                <a:latin typeface="Arial"/>
                <a:ea typeface="Arial"/>
                <a:cs typeface="Arial"/>
                <a:sym typeface="Arial"/>
              </a:rPr>
              <a:t>[5] M.E. Guevara-Valdivia, Monitoreo a distancia de los dispositivos automáticos implantables cardiovasculares (marcapasos, desfibriladores automáticos implantables y resincronizadores cardiacos), Arch. Cardiol. Mex. 79(July–September (3)) (2009) 221–225.</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rPr lang="en-US" sz="1800">
                <a:latin typeface="Arial"/>
                <a:ea typeface="Arial"/>
                <a:cs typeface="Arial"/>
                <a:sym typeface="Arial"/>
              </a:rPr>
              <a:t>[6] L. Gatzoulis, I. Iakovidis, Wearable and Portable eHealth Systems:Technological Issues and Opportunities for personalized care, IEEE Eng. Med.Biol. Mag. 26 (September-October (5)) (2007) 51–56</a:t>
            </a:r>
            <a:endParaRPr sz="1800">
              <a:latin typeface="Arial"/>
              <a:ea typeface="Arial"/>
              <a:cs typeface="Arial"/>
              <a:sym typeface="Arial"/>
            </a:endParaRPr>
          </a:p>
          <a:p>
            <a:pPr indent="182880" lvl="0" marL="0" rtl="0" algn="just">
              <a:lnSpc>
                <a:spcPct val="100000"/>
              </a:lnSpc>
              <a:spcBef>
                <a:spcPts val="0"/>
              </a:spcBef>
              <a:spcAft>
                <a:spcPts val="0"/>
              </a:spcAft>
              <a:buClr>
                <a:schemeClr val="dk1"/>
              </a:buClr>
              <a:buSzPct val="61111"/>
              <a:buFont typeface="Arial"/>
              <a:buNone/>
            </a:pPr>
            <a:r>
              <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rPr lang="en-US" sz="1800">
                <a:latin typeface="Arial"/>
                <a:ea typeface="Arial"/>
                <a:cs typeface="Arial"/>
                <a:sym typeface="Arial"/>
              </a:rPr>
              <a:t>[7]Albert Haque, Cardiac Dysrhythmia Detection with GPU-Accelerated Neural Networks.</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t/>
            </a:r>
            <a:endParaRPr sz="1800">
              <a:latin typeface="Arial"/>
              <a:ea typeface="Arial"/>
              <a:cs typeface="Arial"/>
              <a:sym typeface="Arial"/>
            </a:endParaRPr>
          </a:p>
          <a:p>
            <a:pPr indent="0" lvl="0" marL="0" rtl="0" algn="just">
              <a:lnSpc>
                <a:spcPct val="100000"/>
              </a:lnSpc>
              <a:spcBef>
                <a:spcPts val="0"/>
              </a:spcBef>
              <a:spcAft>
                <a:spcPts val="0"/>
              </a:spcAft>
              <a:buClr>
                <a:schemeClr val="dk1"/>
              </a:buClr>
              <a:buSzPct val="61111"/>
              <a:buFont typeface="Arial"/>
              <a:buNone/>
            </a:pPr>
            <a:r>
              <a:rPr lang="en-US" sz="1800">
                <a:latin typeface="Arial"/>
                <a:ea typeface="Arial"/>
                <a:cs typeface="Arial"/>
                <a:sym typeface="Arial"/>
              </a:rPr>
              <a:t>[8]Pranav Rajpurkar, Awni Y. Hannun,Masoumeh Haghpanahi, Codie Bourn, Andrew Y. Ng,Cardiologist-Level Arrhythmia Detection with Convolutional Neural Networks.</a:t>
            </a:r>
            <a:endParaRPr sz="1800">
              <a:latin typeface="Arial"/>
              <a:ea typeface="Arial"/>
              <a:cs typeface="Arial"/>
              <a:sym typeface="Arial"/>
            </a:endParaRPr>
          </a:p>
          <a:p>
            <a:pPr indent="0" lvl="0" marL="0" rtl="0" algn="ctr">
              <a:lnSpc>
                <a:spcPct val="100000"/>
              </a:lnSpc>
              <a:spcBef>
                <a:spcPts val="0"/>
              </a:spcBef>
              <a:spcAft>
                <a:spcPts val="0"/>
              </a:spcAft>
              <a:buClr>
                <a:schemeClr val="dk1"/>
              </a:buClr>
              <a:buSzPct val="61111"/>
              <a:buFont typeface="Arial"/>
              <a:buNone/>
            </a:pPr>
            <a:r>
              <a:t/>
            </a:r>
            <a:endParaRPr sz="1800">
              <a:latin typeface="Arial"/>
              <a:ea typeface="Arial"/>
              <a:cs typeface="Arial"/>
              <a:sym typeface="Arial"/>
            </a:endParaRPr>
          </a:p>
          <a:p>
            <a:pPr indent="0" lvl="0" marL="0" rtl="0" algn="l">
              <a:lnSpc>
                <a:spcPct val="90000"/>
              </a:lnSpc>
              <a:spcBef>
                <a:spcPts val="1000"/>
              </a:spcBef>
              <a:spcAft>
                <a:spcPts val="0"/>
              </a:spcAft>
              <a:buClr>
                <a:schemeClr val="lt1"/>
              </a:buClr>
              <a:buSzPct val="116666"/>
              <a:buNone/>
            </a:pPr>
            <a:r>
              <a:t/>
            </a:r>
            <a:endParaRPr sz="18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4"/>
          <p:cNvPicPr preferRelativeResize="0"/>
          <p:nvPr/>
        </p:nvPicPr>
        <p:blipFill rotWithShape="1">
          <a:blip r:embed="rId3">
            <a:alphaModFix/>
          </a:blip>
          <a:srcRect b="0" l="0" r="0" t="0"/>
          <a:stretch/>
        </p:blipFill>
        <p:spPr>
          <a:xfrm>
            <a:off x="1845175" y="1128700"/>
            <a:ext cx="8738000" cy="428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653108" y="-2"/>
            <a:ext cx="107388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b="1" lang="en-US"/>
              <a:t>TYPES OF CARDIAC ARRHYTHMIA</a:t>
            </a:r>
            <a:endParaRPr b="1"/>
          </a:p>
        </p:txBody>
      </p:sp>
      <p:pic>
        <p:nvPicPr>
          <p:cNvPr id="186" name="Google Shape;186;p25"/>
          <p:cNvPicPr preferRelativeResize="0"/>
          <p:nvPr/>
        </p:nvPicPr>
        <p:blipFill>
          <a:blip r:embed="rId3">
            <a:alphaModFix/>
          </a:blip>
          <a:stretch>
            <a:fillRect/>
          </a:stretch>
        </p:blipFill>
        <p:spPr>
          <a:xfrm>
            <a:off x="3827463" y="1077974"/>
            <a:ext cx="5988049" cy="55942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2114550" y="347473"/>
            <a:ext cx="8610600" cy="1293000"/>
          </a:xfrm>
          <a:prstGeom prst="rect">
            <a:avLst/>
          </a:prstGeom>
        </p:spPr>
        <p:txBody>
          <a:bodyPr anchorCtr="0" anchor="ctr" bIns="45700" lIns="91425" spcFirstLastPara="1" rIns="91425" wrap="square" tIns="45700">
            <a:normAutofit/>
          </a:bodyPr>
          <a:lstStyle/>
          <a:p>
            <a:pPr indent="457200" lvl="0" marL="0" rtl="0" algn="l">
              <a:spcBef>
                <a:spcPts val="0"/>
              </a:spcBef>
              <a:spcAft>
                <a:spcPts val="0"/>
              </a:spcAft>
              <a:buNone/>
            </a:pPr>
            <a:r>
              <a:rPr b="1" lang="en-US" sz="3900">
                <a:latin typeface="Arial"/>
                <a:ea typeface="Arial"/>
                <a:cs typeface="Arial"/>
                <a:sym typeface="Arial"/>
              </a:rPr>
              <a:t>Normal ECG wave</a:t>
            </a:r>
            <a:endParaRPr b="1" sz="3900">
              <a:latin typeface="Arial"/>
              <a:ea typeface="Arial"/>
              <a:cs typeface="Arial"/>
              <a:sym typeface="Arial"/>
            </a:endParaRPr>
          </a:p>
        </p:txBody>
      </p:sp>
      <p:pic>
        <p:nvPicPr>
          <p:cNvPr id="193" name="Google Shape;193;p26"/>
          <p:cNvPicPr preferRelativeResize="0"/>
          <p:nvPr/>
        </p:nvPicPr>
        <p:blipFill>
          <a:blip r:embed="rId3">
            <a:alphaModFix/>
          </a:blip>
          <a:stretch>
            <a:fillRect/>
          </a:stretch>
        </p:blipFill>
        <p:spPr>
          <a:xfrm>
            <a:off x="2043100" y="1640475"/>
            <a:ext cx="8043874" cy="503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306760" y="-26605"/>
            <a:ext cx="100584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b="1" lang="en-US"/>
              <a:t>PROBLEM STATEMENT</a:t>
            </a:r>
            <a:endParaRPr b="1"/>
          </a:p>
        </p:txBody>
      </p:sp>
      <p:pic>
        <p:nvPicPr>
          <p:cNvPr id="199" name="Google Shape;199;p27"/>
          <p:cNvPicPr preferRelativeResize="0"/>
          <p:nvPr/>
        </p:nvPicPr>
        <p:blipFill rotWithShape="1">
          <a:blip r:embed="rId3">
            <a:alphaModFix/>
          </a:blip>
          <a:srcRect b="0" l="0" r="0" t="0"/>
          <a:stretch/>
        </p:blipFill>
        <p:spPr>
          <a:xfrm>
            <a:off x="13078574" y="3673832"/>
            <a:ext cx="45719" cy="1008113"/>
          </a:xfrm>
          <a:prstGeom prst="rect">
            <a:avLst/>
          </a:prstGeom>
          <a:noFill/>
          <a:ln>
            <a:noFill/>
          </a:ln>
        </p:spPr>
      </p:pic>
      <p:pic>
        <p:nvPicPr>
          <p:cNvPr id="200" name="Google Shape;200;p27"/>
          <p:cNvPicPr preferRelativeResize="0"/>
          <p:nvPr/>
        </p:nvPicPr>
        <p:blipFill rotWithShape="1">
          <a:blip r:embed="rId4">
            <a:alphaModFix/>
          </a:blip>
          <a:srcRect b="0" l="0" r="0" t="0"/>
          <a:stretch/>
        </p:blipFill>
        <p:spPr>
          <a:xfrm>
            <a:off x="306760" y="-295353"/>
            <a:ext cx="12192000" cy="45719"/>
          </a:xfrm>
          <a:prstGeom prst="rect">
            <a:avLst/>
          </a:prstGeom>
          <a:noFill/>
          <a:ln>
            <a:noFill/>
          </a:ln>
        </p:spPr>
      </p:pic>
      <p:sp>
        <p:nvSpPr>
          <p:cNvPr id="201" name="Google Shape;201;p27"/>
          <p:cNvSpPr txBox="1"/>
          <p:nvPr/>
        </p:nvSpPr>
        <p:spPr>
          <a:xfrm>
            <a:off x="459150" y="1241476"/>
            <a:ext cx="10441200" cy="4144800"/>
          </a:xfrm>
          <a:prstGeom prst="rect">
            <a:avLst/>
          </a:prstGeom>
          <a:noFill/>
          <a:ln>
            <a:noFill/>
          </a:ln>
        </p:spPr>
        <p:txBody>
          <a:bodyPr anchorCtr="0" anchor="t" bIns="45700" lIns="91425" spcFirstLastPara="1" rIns="91425" wrap="square" tIns="45700">
            <a:normAutofit/>
          </a:bodyPr>
          <a:lstStyle/>
          <a:p>
            <a:pPr indent="-76200" lvl="0" marL="228600" marR="0" rtl="0" algn="l">
              <a:lnSpc>
                <a:spcPct val="115000"/>
              </a:lnSpc>
              <a:spcBef>
                <a:spcPts val="0"/>
              </a:spcBef>
              <a:spcAft>
                <a:spcPts val="0"/>
              </a:spcAft>
              <a:buClr>
                <a:srgbClr val="FEFEFE"/>
              </a:buClr>
              <a:buSzPts val="2400"/>
              <a:buFont typeface="Arial"/>
              <a:buNone/>
            </a:pPr>
            <a:r>
              <a:t/>
            </a:r>
            <a:endParaRPr b="0" i="0" sz="2400" u="none" cap="none" strike="noStrike">
              <a:solidFill>
                <a:schemeClr val="lt1"/>
              </a:solidFill>
              <a:latin typeface="Arial"/>
              <a:ea typeface="Arial"/>
              <a:cs typeface="Arial"/>
              <a:sym typeface="Arial"/>
            </a:endParaRPr>
          </a:p>
          <a:p>
            <a:pPr indent="-342900" lvl="0" marL="457200" rtl="0" algn="just">
              <a:lnSpc>
                <a:spcPct val="95000"/>
              </a:lnSpc>
              <a:spcBef>
                <a:spcPts val="0"/>
              </a:spcBef>
              <a:spcAft>
                <a:spcPts val="0"/>
              </a:spcAft>
              <a:buClr>
                <a:schemeClr val="lt1"/>
              </a:buClr>
              <a:buSzPts val="1800"/>
              <a:buChar char="▪"/>
            </a:pPr>
            <a:r>
              <a:rPr lang="en-US" sz="1800">
                <a:solidFill>
                  <a:schemeClr val="lt1"/>
                </a:solidFill>
              </a:rPr>
              <a:t>The task we have on hand is to do an on-line cardiac arrhythmia detection.</a:t>
            </a:r>
            <a:endParaRPr sz="1800">
              <a:solidFill>
                <a:schemeClr val="lt1"/>
              </a:solidFill>
            </a:endParaRPr>
          </a:p>
          <a:p>
            <a:pPr indent="-342900" lvl="0" marL="457200" rtl="0" algn="just">
              <a:lnSpc>
                <a:spcPct val="95000"/>
              </a:lnSpc>
              <a:spcBef>
                <a:spcPts val="600"/>
              </a:spcBef>
              <a:spcAft>
                <a:spcPts val="0"/>
              </a:spcAft>
              <a:buClr>
                <a:schemeClr val="lt1"/>
              </a:buClr>
              <a:buSzPts val="1800"/>
              <a:buChar char="▪"/>
            </a:pPr>
            <a:r>
              <a:rPr lang="en-US" sz="1800">
                <a:solidFill>
                  <a:schemeClr val="lt1"/>
                </a:solidFill>
              </a:rPr>
              <a:t>However, many ECG analysis results reported are confined to traditional, off-line, PC-based operation.</a:t>
            </a:r>
            <a:endParaRPr sz="1800">
              <a:solidFill>
                <a:schemeClr val="lt1"/>
              </a:solidFill>
            </a:endParaRPr>
          </a:p>
          <a:p>
            <a:pPr indent="-342900" lvl="0" marL="457200" rtl="0" algn="just">
              <a:lnSpc>
                <a:spcPct val="95000"/>
              </a:lnSpc>
              <a:spcBef>
                <a:spcPts val="600"/>
              </a:spcBef>
              <a:spcAft>
                <a:spcPts val="0"/>
              </a:spcAft>
              <a:buClr>
                <a:schemeClr val="lt1"/>
              </a:buClr>
              <a:buSzPts val="1800"/>
              <a:buChar char="▪"/>
            </a:pPr>
            <a:r>
              <a:rPr lang="en-US" sz="1800">
                <a:solidFill>
                  <a:schemeClr val="lt1"/>
                </a:solidFill>
              </a:rPr>
              <a:t>In this work, we are concerned with two problems.</a:t>
            </a:r>
            <a:endParaRPr sz="1800">
              <a:solidFill>
                <a:schemeClr val="lt1"/>
              </a:solidFill>
            </a:endParaRPr>
          </a:p>
          <a:p>
            <a:pPr indent="-342900" lvl="0" marL="457200" rtl="0" algn="just">
              <a:lnSpc>
                <a:spcPct val="95000"/>
              </a:lnSpc>
              <a:spcBef>
                <a:spcPts val="600"/>
              </a:spcBef>
              <a:spcAft>
                <a:spcPts val="0"/>
              </a:spcAft>
              <a:buClr>
                <a:schemeClr val="lt1"/>
              </a:buClr>
              <a:buSzPts val="1800"/>
              <a:buChar char="▪"/>
            </a:pPr>
            <a:r>
              <a:rPr lang="en-US" sz="1800">
                <a:solidFill>
                  <a:schemeClr val="lt1"/>
                </a:solidFill>
              </a:rPr>
              <a:t> First, we want to classify a record into binary classes (normal or abnormal).</a:t>
            </a:r>
            <a:endParaRPr sz="1800">
              <a:solidFill>
                <a:schemeClr val="lt1"/>
              </a:solidFill>
            </a:endParaRPr>
          </a:p>
          <a:p>
            <a:pPr indent="-342900" lvl="0" marL="457200" rtl="0" algn="just">
              <a:lnSpc>
                <a:spcPct val="95000"/>
              </a:lnSpc>
              <a:spcBef>
                <a:spcPts val="600"/>
              </a:spcBef>
              <a:spcAft>
                <a:spcPts val="600"/>
              </a:spcAft>
              <a:buClr>
                <a:schemeClr val="lt1"/>
              </a:buClr>
              <a:buSzPts val="1800"/>
              <a:buChar char="▪"/>
            </a:pPr>
            <a:r>
              <a:rPr lang="en-US" sz="1800">
                <a:solidFill>
                  <a:schemeClr val="lt1"/>
                </a:solidFill>
              </a:rPr>
              <a:t>Second, we want to classify a record into multiple classes, depending on the specific case of arrhythmia present (multi-class classification)</a:t>
            </a:r>
            <a:endParaRPr sz="18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edicalHealth">
      <a:dk1>
        <a:srgbClr val="000000"/>
      </a:dk1>
      <a:lt1>
        <a:srgbClr val="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